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8666" y="461899"/>
            <a:ext cx="6106667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8954" y="1509941"/>
            <a:ext cx="8086090" cy="373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3" Type="http://schemas.openxmlformats.org/officeDocument/2006/relationships/image" Target="../media/image4.jpg"/><Relationship Id="rId21" Type="http://schemas.openxmlformats.org/officeDocument/2006/relationships/image" Target="../media/image22.pn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17" Type="http://schemas.openxmlformats.org/officeDocument/2006/relationships/image" Target="../media/image18.png"/><Relationship Id="rId2" Type="http://schemas.openxmlformats.org/officeDocument/2006/relationships/image" Target="../media/image3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jp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arvesting" TargetMode="External"/><Relationship Id="rId2" Type="http://schemas.openxmlformats.org/officeDocument/2006/relationships/hyperlink" Target="http://en.wikipedia.org/wiki/Hunting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en.wikipedia.org/wiki/Trapping" TargetMode="External"/><Relationship Id="rId4" Type="http://schemas.openxmlformats.org/officeDocument/2006/relationships/hyperlink" Target="http://en.wikipedia.org/wiki/Fish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jp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600" y="0"/>
              <a:ext cx="3643884" cy="20482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20" y="0"/>
              <a:ext cx="4145279" cy="28620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3791" y="0"/>
              <a:ext cx="3950208" cy="24688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3200" y="2057400"/>
              <a:ext cx="3950207" cy="2468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535679" cy="2651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7000" y="2209800"/>
              <a:ext cx="2667000" cy="2286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6000" y="4419599"/>
              <a:ext cx="3048000" cy="2438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329684"/>
              <a:ext cx="4126991" cy="2528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4524755"/>
              <a:ext cx="3733800" cy="23332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5200" y="4495799"/>
              <a:ext cx="2628900" cy="2362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514600"/>
              <a:ext cx="2895600" cy="22860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14372" y="3320796"/>
              <a:ext cx="4744212" cy="8183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17420" y="2520695"/>
              <a:ext cx="4738115" cy="11948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41804" y="2545079"/>
              <a:ext cx="4689348" cy="11460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57069" y="2759836"/>
              <a:ext cx="4259199" cy="7170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56636" y="3089401"/>
              <a:ext cx="178307" cy="16281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14496" y="3007105"/>
              <a:ext cx="172212" cy="24955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249676" y="3007486"/>
              <a:ext cx="179705" cy="248285"/>
            </a:xfrm>
            <a:custGeom>
              <a:avLst/>
              <a:gdLst/>
              <a:ahLst/>
              <a:cxnLst/>
              <a:rect l="l" t="t" r="r" b="b"/>
              <a:pathLst>
                <a:path w="179704" h="248285">
                  <a:moveTo>
                    <a:pt x="90424" y="0"/>
                  </a:moveTo>
                  <a:lnTo>
                    <a:pt x="50291" y="8382"/>
                  </a:lnTo>
                  <a:lnTo>
                    <a:pt x="16908" y="41396"/>
                  </a:lnTo>
                  <a:lnTo>
                    <a:pt x="3053" y="83619"/>
                  </a:lnTo>
                  <a:lnTo>
                    <a:pt x="0" y="123571"/>
                  </a:lnTo>
                  <a:lnTo>
                    <a:pt x="283" y="136814"/>
                  </a:lnTo>
                  <a:lnTo>
                    <a:pt x="7066" y="184330"/>
                  </a:lnTo>
                  <a:lnTo>
                    <a:pt x="24475" y="220757"/>
                  </a:lnTo>
                  <a:lnTo>
                    <a:pt x="65452" y="245729"/>
                  </a:lnTo>
                  <a:lnTo>
                    <a:pt x="88773" y="248030"/>
                  </a:lnTo>
                  <a:lnTo>
                    <a:pt x="100032" y="247507"/>
                  </a:lnTo>
                  <a:lnTo>
                    <a:pt x="137477" y="234981"/>
                  </a:lnTo>
                  <a:lnTo>
                    <a:pt x="167100" y="197627"/>
                  </a:lnTo>
                  <a:lnTo>
                    <a:pt x="177863" y="152273"/>
                  </a:lnTo>
                  <a:lnTo>
                    <a:pt x="179197" y="124840"/>
                  </a:lnTo>
                  <a:lnTo>
                    <a:pt x="178933" y="111597"/>
                  </a:lnTo>
                  <a:lnTo>
                    <a:pt x="172402" y="64081"/>
                  </a:lnTo>
                  <a:lnTo>
                    <a:pt x="154850" y="27632"/>
                  </a:lnTo>
                  <a:lnTo>
                    <a:pt x="114014" y="2365"/>
                  </a:lnTo>
                  <a:lnTo>
                    <a:pt x="90424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17364" y="2992754"/>
              <a:ext cx="166116" cy="10515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940176" y="2926079"/>
              <a:ext cx="3776345" cy="551180"/>
            </a:xfrm>
            <a:custGeom>
              <a:avLst/>
              <a:gdLst/>
              <a:ahLst/>
              <a:cxnLst/>
              <a:rect l="l" t="t" r="r" b="b"/>
              <a:pathLst>
                <a:path w="3776345" h="551179">
                  <a:moveTo>
                    <a:pt x="3449447" y="6858"/>
                  </a:moveTo>
                  <a:lnTo>
                    <a:pt x="3489452" y="9017"/>
                  </a:lnTo>
                  <a:lnTo>
                    <a:pt x="3507613" y="32639"/>
                  </a:lnTo>
                  <a:lnTo>
                    <a:pt x="3593592" y="276987"/>
                  </a:lnTo>
                  <a:lnTo>
                    <a:pt x="3594734" y="276987"/>
                  </a:lnTo>
                  <a:lnTo>
                    <a:pt x="3673348" y="27812"/>
                  </a:lnTo>
                  <a:lnTo>
                    <a:pt x="3674999" y="20700"/>
                  </a:lnTo>
                  <a:lnTo>
                    <a:pt x="3677157" y="16002"/>
                  </a:lnTo>
                  <a:lnTo>
                    <a:pt x="3679698" y="13716"/>
                  </a:lnTo>
                  <a:lnTo>
                    <a:pt x="3682365" y="11303"/>
                  </a:lnTo>
                  <a:lnTo>
                    <a:pt x="3686555" y="9652"/>
                  </a:lnTo>
                  <a:lnTo>
                    <a:pt x="3724148" y="6858"/>
                  </a:lnTo>
                  <a:lnTo>
                    <a:pt x="3732551" y="6973"/>
                  </a:lnTo>
                  <a:lnTo>
                    <a:pt x="3770629" y="14732"/>
                  </a:lnTo>
                  <a:lnTo>
                    <a:pt x="3774313" y="17653"/>
                  </a:lnTo>
                  <a:lnTo>
                    <a:pt x="3776091" y="21717"/>
                  </a:lnTo>
                  <a:lnTo>
                    <a:pt x="3776091" y="26797"/>
                  </a:lnTo>
                  <a:lnTo>
                    <a:pt x="3776091" y="31750"/>
                  </a:lnTo>
                  <a:lnTo>
                    <a:pt x="3651250" y="402209"/>
                  </a:lnTo>
                  <a:lnTo>
                    <a:pt x="3607054" y="531622"/>
                  </a:lnTo>
                  <a:lnTo>
                    <a:pt x="3566858" y="549719"/>
                  </a:lnTo>
                  <a:lnTo>
                    <a:pt x="3539109" y="550799"/>
                  </a:lnTo>
                  <a:lnTo>
                    <a:pt x="3531324" y="550723"/>
                  </a:lnTo>
                  <a:lnTo>
                    <a:pt x="3493135" y="539750"/>
                  </a:lnTo>
                  <a:lnTo>
                    <a:pt x="3492627" y="533273"/>
                  </a:lnTo>
                  <a:lnTo>
                    <a:pt x="3493389" y="529336"/>
                  </a:lnTo>
                  <a:lnTo>
                    <a:pt x="3495294" y="524637"/>
                  </a:lnTo>
                  <a:lnTo>
                    <a:pt x="3544062" y="402209"/>
                  </a:lnTo>
                  <a:lnTo>
                    <a:pt x="3528060" y="383794"/>
                  </a:lnTo>
                  <a:lnTo>
                    <a:pt x="3402457" y="48260"/>
                  </a:lnTo>
                  <a:lnTo>
                    <a:pt x="3398901" y="38735"/>
                  </a:lnTo>
                  <a:lnTo>
                    <a:pt x="3397123" y="31369"/>
                  </a:lnTo>
                  <a:lnTo>
                    <a:pt x="3397123" y="26289"/>
                  </a:lnTo>
                  <a:lnTo>
                    <a:pt x="3397123" y="21336"/>
                  </a:lnTo>
                  <a:lnTo>
                    <a:pt x="3398774" y="17399"/>
                  </a:lnTo>
                  <a:lnTo>
                    <a:pt x="3402076" y="14478"/>
                  </a:lnTo>
                  <a:lnTo>
                    <a:pt x="3405251" y="11557"/>
                  </a:lnTo>
                  <a:lnTo>
                    <a:pt x="3440303" y="6973"/>
                  </a:lnTo>
                  <a:lnTo>
                    <a:pt x="3449447" y="6858"/>
                  </a:lnTo>
                  <a:close/>
                </a:path>
                <a:path w="3776345" h="551179">
                  <a:moveTo>
                    <a:pt x="2954782" y="6858"/>
                  </a:moveTo>
                  <a:lnTo>
                    <a:pt x="2964942" y="6858"/>
                  </a:lnTo>
                  <a:lnTo>
                    <a:pt x="2973197" y="7366"/>
                  </a:lnTo>
                  <a:lnTo>
                    <a:pt x="3003931" y="16891"/>
                  </a:lnTo>
                  <a:lnTo>
                    <a:pt x="3005582" y="18923"/>
                  </a:lnTo>
                  <a:lnTo>
                    <a:pt x="3006344" y="21336"/>
                  </a:lnTo>
                  <a:lnTo>
                    <a:pt x="3006344" y="24130"/>
                  </a:lnTo>
                  <a:lnTo>
                    <a:pt x="3006344" y="388366"/>
                  </a:lnTo>
                  <a:lnTo>
                    <a:pt x="3006344" y="391033"/>
                  </a:lnTo>
                  <a:lnTo>
                    <a:pt x="3005582" y="393446"/>
                  </a:lnTo>
                  <a:lnTo>
                    <a:pt x="2964942" y="404749"/>
                  </a:lnTo>
                  <a:lnTo>
                    <a:pt x="2954782" y="404749"/>
                  </a:lnTo>
                  <a:lnTo>
                    <a:pt x="2944749" y="404749"/>
                  </a:lnTo>
                  <a:lnTo>
                    <a:pt x="2907284" y="397510"/>
                  </a:lnTo>
                  <a:lnTo>
                    <a:pt x="2903220" y="391033"/>
                  </a:lnTo>
                  <a:lnTo>
                    <a:pt x="2903220" y="388366"/>
                  </a:lnTo>
                  <a:lnTo>
                    <a:pt x="2903220" y="24130"/>
                  </a:lnTo>
                  <a:lnTo>
                    <a:pt x="2903220" y="21336"/>
                  </a:lnTo>
                  <a:lnTo>
                    <a:pt x="2903982" y="18923"/>
                  </a:lnTo>
                  <a:lnTo>
                    <a:pt x="2905633" y="16891"/>
                  </a:lnTo>
                  <a:lnTo>
                    <a:pt x="2907284" y="14859"/>
                  </a:lnTo>
                  <a:lnTo>
                    <a:pt x="2944749" y="6858"/>
                  </a:lnTo>
                  <a:lnTo>
                    <a:pt x="2954782" y="6858"/>
                  </a:lnTo>
                  <a:close/>
                </a:path>
                <a:path w="3776345" h="551179">
                  <a:moveTo>
                    <a:pt x="1400048" y="6858"/>
                  </a:moveTo>
                  <a:lnTo>
                    <a:pt x="1439290" y="9525"/>
                  </a:lnTo>
                  <a:lnTo>
                    <a:pt x="1443227" y="10795"/>
                  </a:lnTo>
                  <a:lnTo>
                    <a:pt x="1447164" y="12065"/>
                  </a:lnTo>
                  <a:lnTo>
                    <a:pt x="1449959" y="13843"/>
                  </a:lnTo>
                  <a:lnTo>
                    <a:pt x="1451610" y="16129"/>
                  </a:lnTo>
                  <a:lnTo>
                    <a:pt x="1453261" y="18415"/>
                  </a:lnTo>
                  <a:lnTo>
                    <a:pt x="1454531" y="21209"/>
                  </a:lnTo>
                  <a:lnTo>
                    <a:pt x="1455674" y="24511"/>
                  </a:lnTo>
                  <a:lnTo>
                    <a:pt x="1538732" y="292608"/>
                  </a:lnTo>
                  <a:lnTo>
                    <a:pt x="1541272" y="302768"/>
                  </a:lnTo>
                  <a:lnTo>
                    <a:pt x="1543685" y="292608"/>
                  </a:lnTo>
                  <a:lnTo>
                    <a:pt x="1625473" y="24511"/>
                  </a:lnTo>
                  <a:lnTo>
                    <a:pt x="1626362" y="21209"/>
                  </a:lnTo>
                  <a:lnTo>
                    <a:pt x="1627632" y="18415"/>
                  </a:lnTo>
                  <a:lnTo>
                    <a:pt x="1629410" y="16129"/>
                  </a:lnTo>
                  <a:lnTo>
                    <a:pt x="1631188" y="13843"/>
                  </a:lnTo>
                  <a:lnTo>
                    <a:pt x="1633982" y="12065"/>
                  </a:lnTo>
                  <a:lnTo>
                    <a:pt x="1637792" y="10795"/>
                  </a:lnTo>
                  <a:lnTo>
                    <a:pt x="1641602" y="9525"/>
                  </a:lnTo>
                  <a:lnTo>
                    <a:pt x="1646682" y="8636"/>
                  </a:lnTo>
                  <a:lnTo>
                    <a:pt x="1653159" y="7874"/>
                  </a:lnTo>
                  <a:lnTo>
                    <a:pt x="1659509" y="7239"/>
                  </a:lnTo>
                  <a:lnTo>
                    <a:pt x="1667890" y="6858"/>
                  </a:lnTo>
                  <a:lnTo>
                    <a:pt x="1678305" y="6858"/>
                  </a:lnTo>
                  <a:lnTo>
                    <a:pt x="1688464" y="6858"/>
                  </a:lnTo>
                  <a:lnTo>
                    <a:pt x="1696720" y="7239"/>
                  </a:lnTo>
                  <a:lnTo>
                    <a:pt x="1703070" y="7747"/>
                  </a:lnTo>
                  <a:lnTo>
                    <a:pt x="1709547" y="8255"/>
                  </a:lnTo>
                  <a:lnTo>
                    <a:pt x="1727453" y="20193"/>
                  </a:lnTo>
                  <a:lnTo>
                    <a:pt x="1727453" y="22860"/>
                  </a:lnTo>
                  <a:lnTo>
                    <a:pt x="1727453" y="24257"/>
                  </a:lnTo>
                  <a:lnTo>
                    <a:pt x="1727327" y="25908"/>
                  </a:lnTo>
                  <a:lnTo>
                    <a:pt x="1727200" y="27812"/>
                  </a:lnTo>
                  <a:lnTo>
                    <a:pt x="1727073" y="29718"/>
                  </a:lnTo>
                  <a:lnTo>
                    <a:pt x="1726819" y="31750"/>
                  </a:lnTo>
                  <a:lnTo>
                    <a:pt x="1726438" y="34162"/>
                  </a:lnTo>
                  <a:lnTo>
                    <a:pt x="1726057" y="36449"/>
                  </a:lnTo>
                  <a:lnTo>
                    <a:pt x="1725422" y="39116"/>
                  </a:lnTo>
                  <a:lnTo>
                    <a:pt x="1724787" y="42164"/>
                  </a:lnTo>
                  <a:lnTo>
                    <a:pt x="1724152" y="45085"/>
                  </a:lnTo>
                  <a:lnTo>
                    <a:pt x="1723263" y="48514"/>
                  </a:lnTo>
                  <a:lnTo>
                    <a:pt x="1722120" y="52324"/>
                  </a:lnTo>
                  <a:lnTo>
                    <a:pt x="1612392" y="382650"/>
                  </a:lnTo>
                  <a:lnTo>
                    <a:pt x="1611122" y="387223"/>
                  </a:lnTo>
                  <a:lnTo>
                    <a:pt x="1609217" y="391033"/>
                  </a:lnTo>
                  <a:lnTo>
                    <a:pt x="1606931" y="393827"/>
                  </a:lnTo>
                  <a:lnTo>
                    <a:pt x="1604645" y="396748"/>
                  </a:lnTo>
                  <a:lnTo>
                    <a:pt x="1566402" y="404266"/>
                  </a:lnTo>
                  <a:lnTo>
                    <a:pt x="1537970" y="404749"/>
                  </a:lnTo>
                  <a:lnTo>
                    <a:pt x="1527611" y="404679"/>
                  </a:lnTo>
                  <a:lnTo>
                    <a:pt x="1486281" y="401828"/>
                  </a:lnTo>
                  <a:lnTo>
                    <a:pt x="1469771" y="393446"/>
                  </a:lnTo>
                  <a:lnTo>
                    <a:pt x="1467485" y="390652"/>
                  </a:lnTo>
                  <a:lnTo>
                    <a:pt x="1465580" y="386969"/>
                  </a:lnTo>
                  <a:lnTo>
                    <a:pt x="1464310" y="382650"/>
                  </a:lnTo>
                  <a:lnTo>
                    <a:pt x="1354582" y="52324"/>
                  </a:lnTo>
                  <a:lnTo>
                    <a:pt x="1349121" y="28194"/>
                  </a:lnTo>
                  <a:lnTo>
                    <a:pt x="1348867" y="26289"/>
                  </a:lnTo>
                  <a:lnTo>
                    <a:pt x="1348867" y="24511"/>
                  </a:lnTo>
                  <a:lnTo>
                    <a:pt x="1348867" y="22860"/>
                  </a:lnTo>
                  <a:lnTo>
                    <a:pt x="1348867" y="20193"/>
                  </a:lnTo>
                  <a:lnTo>
                    <a:pt x="1349628" y="17780"/>
                  </a:lnTo>
                  <a:lnTo>
                    <a:pt x="1351152" y="15748"/>
                  </a:lnTo>
                  <a:lnTo>
                    <a:pt x="1352550" y="13716"/>
                  </a:lnTo>
                  <a:lnTo>
                    <a:pt x="1355217" y="11937"/>
                  </a:lnTo>
                  <a:lnTo>
                    <a:pt x="1359027" y="10541"/>
                  </a:lnTo>
                  <a:lnTo>
                    <a:pt x="1362964" y="9271"/>
                  </a:lnTo>
                  <a:lnTo>
                    <a:pt x="1368171" y="8255"/>
                  </a:lnTo>
                  <a:lnTo>
                    <a:pt x="1374902" y="7747"/>
                  </a:lnTo>
                  <a:lnTo>
                    <a:pt x="1381506" y="7239"/>
                  </a:lnTo>
                  <a:lnTo>
                    <a:pt x="1389888" y="6858"/>
                  </a:lnTo>
                  <a:lnTo>
                    <a:pt x="1400048" y="6858"/>
                  </a:lnTo>
                  <a:close/>
                </a:path>
                <a:path w="3776345" h="551179">
                  <a:moveTo>
                    <a:pt x="1217422" y="6858"/>
                  </a:moveTo>
                  <a:lnTo>
                    <a:pt x="1227582" y="6858"/>
                  </a:lnTo>
                  <a:lnTo>
                    <a:pt x="1235837" y="7366"/>
                  </a:lnTo>
                  <a:lnTo>
                    <a:pt x="1266571" y="16891"/>
                  </a:lnTo>
                  <a:lnTo>
                    <a:pt x="1268222" y="18923"/>
                  </a:lnTo>
                  <a:lnTo>
                    <a:pt x="1268984" y="21336"/>
                  </a:lnTo>
                  <a:lnTo>
                    <a:pt x="1268984" y="24130"/>
                  </a:lnTo>
                  <a:lnTo>
                    <a:pt x="1268984" y="388366"/>
                  </a:lnTo>
                  <a:lnTo>
                    <a:pt x="1268984" y="391033"/>
                  </a:lnTo>
                  <a:lnTo>
                    <a:pt x="1268222" y="393446"/>
                  </a:lnTo>
                  <a:lnTo>
                    <a:pt x="1227582" y="404749"/>
                  </a:lnTo>
                  <a:lnTo>
                    <a:pt x="1217422" y="404749"/>
                  </a:lnTo>
                  <a:lnTo>
                    <a:pt x="1207389" y="404749"/>
                  </a:lnTo>
                  <a:lnTo>
                    <a:pt x="1169924" y="397510"/>
                  </a:lnTo>
                  <a:lnTo>
                    <a:pt x="1165860" y="391033"/>
                  </a:lnTo>
                  <a:lnTo>
                    <a:pt x="1165860" y="388366"/>
                  </a:lnTo>
                  <a:lnTo>
                    <a:pt x="1165860" y="24130"/>
                  </a:lnTo>
                  <a:lnTo>
                    <a:pt x="1165860" y="21336"/>
                  </a:lnTo>
                  <a:lnTo>
                    <a:pt x="1166622" y="18923"/>
                  </a:lnTo>
                  <a:lnTo>
                    <a:pt x="1168273" y="16891"/>
                  </a:lnTo>
                  <a:lnTo>
                    <a:pt x="1169924" y="14859"/>
                  </a:lnTo>
                  <a:lnTo>
                    <a:pt x="1207389" y="6858"/>
                  </a:lnTo>
                  <a:lnTo>
                    <a:pt x="1217422" y="6858"/>
                  </a:lnTo>
                  <a:close/>
                </a:path>
                <a:path w="3776345" h="551179">
                  <a:moveTo>
                    <a:pt x="51562" y="6858"/>
                  </a:moveTo>
                  <a:lnTo>
                    <a:pt x="61722" y="6858"/>
                  </a:lnTo>
                  <a:lnTo>
                    <a:pt x="69977" y="7366"/>
                  </a:lnTo>
                  <a:lnTo>
                    <a:pt x="100711" y="16891"/>
                  </a:lnTo>
                  <a:lnTo>
                    <a:pt x="102362" y="18923"/>
                  </a:lnTo>
                  <a:lnTo>
                    <a:pt x="103124" y="21336"/>
                  </a:lnTo>
                  <a:lnTo>
                    <a:pt x="103124" y="24130"/>
                  </a:lnTo>
                  <a:lnTo>
                    <a:pt x="103124" y="388366"/>
                  </a:lnTo>
                  <a:lnTo>
                    <a:pt x="103124" y="391033"/>
                  </a:lnTo>
                  <a:lnTo>
                    <a:pt x="102362" y="393446"/>
                  </a:lnTo>
                  <a:lnTo>
                    <a:pt x="61722" y="404749"/>
                  </a:lnTo>
                  <a:lnTo>
                    <a:pt x="51562" y="404749"/>
                  </a:lnTo>
                  <a:lnTo>
                    <a:pt x="41529" y="404749"/>
                  </a:lnTo>
                  <a:lnTo>
                    <a:pt x="4064" y="397510"/>
                  </a:lnTo>
                  <a:lnTo>
                    <a:pt x="0" y="391033"/>
                  </a:lnTo>
                  <a:lnTo>
                    <a:pt x="0" y="388366"/>
                  </a:lnTo>
                  <a:lnTo>
                    <a:pt x="0" y="24130"/>
                  </a:lnTo>
                  <a:lnTo>
                    <a:pt x="0" y="21336"/>
                  </a:lnTo>
                  <a:lnTo>
                    <a:pt x="762" y="18923"/>
                  </a:lnTo>
                  <a:lnTo>
                    <a:pt x="2412" y="16891"/>
                  </a:lnTo>
                  <a:lnTo>
                    <a:pt x="4064" y="14859"/>
                  </a:lnTo>
                  <a:lnTo>
                    <a:pt x="41529" y="6858"/>
                  </a:lnTo>
                  <a:lnTo>
                    <a:pt x="51562" y="6858"/>
                  </a:lnTo>
                  <a:close/>
                </a:path>
                <a:path w="3776345" h="551179">
                  <a:moveTo>
                    <a:pt x="2678557" y="0"/>
                  </a:moveTo>
                  <a:lnTo>
                    <a:pt x="2719843" y="3722"/>
                  </a:lnTo>
                  <a:lnTo>
                    <a:pt x="2757297" y="13716"/>
                  </a:lnTo>
                  <a:lnTo>
                    <a:pt x="2781681" y="29972"/>
                  </a:lnTo>
                  <a:lnTo>
                    <a:pt x="2782824" y="32131"/>
                  </a:lnTo>
                  <a:lnTo>
                    <a:pt x="2786253" y="57531"/>
                  </a:lnTo>
                  <a:lnTo>
                    <a:pt x="2786253" y="63754"/>
                  </a:lnTo>
                  <a:lnTo>
                    <a:pt x="2786253" y="71120"/>
                  </a:lnTo>
                  <a:lnTo>
                    <a:pt x="2785999" y="77216"/>
                  </a:lnTo>
                  <a:lnTo>
                    <a:pt x="2785618" y="81787"/>
                  </a:lnTo>
                  <a:lnTo>
                    <a:pt x="2785237" y="86487"/>
                  </a:lnTo>
                  <a:lnTo>
                    <a:pt x="2776093" y="99822"/>
                  </a:lnTo>
                  <a:lnTo>
                    <a:pt x="2773934" y="99822"/>
                  </a:lnTo>
                  <a:lnTo>
                    <a:pt x="2771521" y="99822"/>
                  </a:lnTo>
                  <a:lnTo>
                    <a:pt x="2767711" y="98425"/>
                  </a:lnTo>
                  <a:lnTo>
                    <a:pt x="2762504" y="95504"/>
                  </a:lnTo>
                  <a:lnTo>
                    <a:pt x="2757297" y="92710"/>
                  </a:lnTo>
                  <a:lnTo>
                    <a:pt x="2716022" y="77089"/>
                  </a:lnTo>
                  <a:lnTo>
                    <a:pt x="2681097" y="72771"/>
                  </a:lnTo>
                  <a:lnTo>
                    <a:pt x="2671699" y="72771"/>
                  </a:lnTo>
                  <a:lnTo>
                    <a:pt x="2635758" y="87375"/>
                  </a:lnTo>
                  <a:lnTo>
                    <a:pt x="2630297" y="96393"/>
                  </a:lnTo>
                  <a:lnTo>
                    <a:pt x="2628138" y="101092"/>
                  </a:lnTo>
                  <a:lnTo>
                    <a:pt x="2626995" y="106172"/>
                  </a:lnTo>
                  <a:lnTo>
                    <a:pt x="2626995" y="111633"/>
                  </a:lnTo>
                  <a:lnTo>
                    <a:pt x="2626995" y="120142"/>
                  </a:lnTo>
                  <a:lnTo>
                    <a:pt x="2655189" y="148082"/>
                  </a:lnTo>
                  <a:lnTo>
                    <a:pt x="2692247" y="163327"/>
                  </a:lnTo>
                  <a:lnTo>
                    <a:pt x="2700385" y="166385"/>
                  </a:lnTo>
                  <a:lnTo>
                    <a:pt x="2741449" y="184259"/>
                  </a:lnTo>
                  <a:lnTo>
                    <a:pt x="2778506" y="210693"/>
                  </a:lnTo>
                  <a:lnTo>
                    <a:pt x="2802306" y="251559"/>
                  </a:lnTo>
                  <a:lnTo>
                    <a:pt x="2806700" y="285242"/>
                  </a:lnTo>
                  <a:lnTo>
                    <a:pt x="2805963" y="300315"/>
                  </a:lnTo>
                  <a:lnTo>
                    <a:pt x="2795016" y="340106"/>
                  </a:lnTo>
                  <a:lnTo>
                    <a:pt x="2772120" y="371252"/>
                  </a:lnTo>
                  <a:lnTo>
                    <a:pt x="2738866" y="393731"/>
                  </a:lnTo>
                  <a:lnTo>
                    <a:pt x="2696896" y="407233"/>
                  </a:lnTo>
                  <a:lnTo>
                    <a:pt x="2648712" y="411734"/>
                  </a:lnTo>
                  <a:lnTo>
                    <a:pt x="2638617" y="411541"/>
                  </a:lnTo>
                  <a:lnTo>
                    <a:pt x="2600521" y="406937"/>
                  </a:lnTo>
                  <a:lnTo>
                    <a:pt x="2562764" y="396081"/>
                  </a:lnTo>
                  <a:lnTo>
                    <a:pt x="2530475" y="368554"/>
                  </a:lnTo>
                  <a:lnTo>
                    <a:pt x="2527935" y="341249"/>
                  </a:lnTo>
                  <a:lnTo>
                    <a:pt x="2527935" y="333375"/>
                  </a:lnTo>
                  <a:lnTo>
                    <a:pt x="2528189" y="327025"/>
                  </a:lnTo>
                  <a:lnTo>
                    <a:pt x="2528824" y="322199"/>
                  </a:lnTo>
                  <a:lnTo>
                    <a:pt x="2529332" y="317500"/>
                  </a:lnTo>
                  <a:lnTo>
                    <a:pt x="2538984" y="303657"/>
                  </a:lnTo>
                  <a:lnTo>
                    <a:pt x="2541524" y="303657"/>
                  </a:lnTo>
                  <a:lnTo>
                    <a:pt x="2544445" y="303657"/>
                  </a:lnTo>
                  <a:lnTo>
                    <a:pt x="2548890" y="305308"/>
                  </a:lnTo>
                  <a:lnTo>
                    <a:pt x="2554732" y="308737"/>
                  </a:lnTo>
                  <a:lnTo>
                    <a:pt x="2560701" y="312166"/>
                  </a:lnTo>
                  <a:lnTo>
                    <a:pt x="2598759" y="328755"/>
                  </a:lnTo>
                  <a:lnTo>
                    <a:pt x="2646680" y="336804"/>
                  </a:lnTo>
                  <a:lnTo>
                    <a:pt x="2655951" y="336804"/>
                  </a:lnTo>
                  <a:lnTo>
                    <a:pt x="2664206" y="335788"/>
                  </a:lnTo>
                  <a:lnTo>
                    <a:pt x="2671445" y="333883"/>
                  </a:lnTo>
                  <a:lnTo>
                    <a:pt x="2678684" y="331978"/>
                  </a:lnTo>
                  <a:lnTo>
                    <a:pt x="2702306" y="312293"/>
                  </a:lnTo>
                  <a:lnTo>
                    <a:pt x="2705100" y="306832"/>
                  </a:lnTo>
                  <a:lnTo>
                    <a:pt x="2706370" y="300482"/>
                  </a:lnTo>
                  <a:lnTo>
                    <a:pt x="2706370" y="293370"/>
                  </a:lnTo>
                  <a:lnTo>
                    <a:pt x="2706370" y="285242"/>
                  </a:lnTo>
                  <a:lnTo>
                    <a:pt x="2678811" y="256921"/>
                  </a:lnTo>
                  <a:lnTo>
                    <a:pt x="2642610" y="241780"/>
                  </a:lnTo>
                  <a:lnTo>
                    <a:pt x="2634599" y="238664"/>
                  </a:lnTo>
                  <a:lnTo>
                    <a:pt x="2593800" y="220384"/>
                  </a:lnTo>
                  <a:lnTo>
                    <a:pt x="2557653" y="193929"/>
                  </a:lnTo>
                  <a:lnTo>
                    <a:pt x="2534253" y="152741"/>
                  </a:lnTo>
                  <a:lnTo>
                    <a:pt x="2529967" y="118237"/>
                  </a:lnTo>
                  <a:lnTo>
                    <a:pt x="2530609" y="105376"/>
                  </a:lnTo>
                  <a:lnTo>
                    <a:pt x="2545947" y="59553"/>
                  </a:lnTo>
                  <a:lnTo>
                    <a:pt x="2579862" y="25332"/>
                  </a:lnTo>
                  <a:lnTo>
                    <a:pt x="2616581" y="8509"/>
                  </a:lnTo>
                  <a:lnTo>
                    <a:pt x="2661818" y="525"/>
                  </a:lnTo>
                  <a:lnTo>
                    <a:pt x="2678557" y="0"/>
                  </a:lnTo>
                  <a:close/>
                </a:path>
                <a:path w="3776345" h="551179">
                  <a:moveTo>
                    <a:pt x="2426843" y="0"/>
                  </a:moveTo>
                  <a:lnTo>
                    <a:pt x="2430399" y="0"/>
                  </a:lnTo>
                  <a:lnTo>
                    <a:pt x="2434209" y="127"/>
                  </a:lnTo>
                  <a:lnTo>
                    <a:pt x="2438273" y="508"/>
                  </a:lnTo>
                  <a:lnTo>
                    <a:pt x="2442337" y="1016"/>
                  </a:lnTo>
                  <a:lnTo>
                    <a:pt x="2446528" y="1650"/>
                  </a:lnTo>
                  <a:lnTo>
                    <a:pt x="2450973" y="2667"/>
                  </a:lnTo>
                  <a:lnTo>
                    <a:pt x="2455291" y="3556"/>
                  </a:lnTo>
                  <a:lnTo>
                    <a:pt x="2469515" y="9779"/>
                  </a:lnTo>
                  <a:lnTo>
                    <a:pt x="2471039" y="11175"/>
                  </a:lnTo>
                  <a:lnTo>
                    <a:pt x="2472182" y="12700"/>
                  </a:lnTo>
                  <a:lnTo>
                    <a:pt x="2472817" y="14224"/>
                  </a:lnTo>
                  <a:lnTo>
                    <a:pt x="2473579" y="15875"/>
                  </a:lnTo>
                  <a:lnTo>
                    <a:pt x="2475865" y="33909"/>
                  </a:lnTo>
                  <a:lnTo>
                    <a:pt x="2476246" y="39624"/>
                  </a:lnTo>
                  <a:lnTo>
                    <a:pt x="2476373" y="47371"/>
                  </a:lnTo>
                  <a:lnTo>
                    <a:pt x="2476373" y="57277"/>
                  </a:lnTo>
                  <a:lnTo>
                    <a:pt x="2476373" y="67056"/>
                  </a:lnTo>
                  <a:lnTo>
                    <a:pt x="2475992" y="75184"/>
                  </a:lnTo>
                  <a:lnTo>
                    <a:pt x="2475484" y="81407"/>
                  </a:lnTo>
                  <a:lnTo>
                    <a:pt x="2474976" y="87630"/>
                  </a:lnTo>
                  <a:lnTo>
                    <a:pt x="2468753" y="103505"/>
                  </a:lnTo>
                  <a:lnTo>
                    <a:pt x="2466975" y="104902"/>
                  </a:lnTo>
                  <a:lnTo>
                    <a:pt x="2464689" y="105537"/>
                  </a:lnTo>
                  <a:lnTo>
                    <a:pt x="2462022" y="105537"/>
                  </a:lnTo>
                  <a:lnTo>
                    <a:pt x="2459863" y="105537"/>
                  </a:lnTo>
                  <a:lnTo>
                    <a:pt x="2457323" y="105029"/>
                  </a:lnTo>
                  <a:lnTo>
                    <a:pt x="2454656" y="104140"/>
                  </a:lnTo>
                  <a:lnTo>
                    <a:pt x="2451862" y="103124"/>
                  </a:lnTo>
                  <a:lnTo>
                    <a:pt x="2448814" y="102108"/>
                  </a:lnTo>
                  <a:lnTo>
                    <a:pt x="2445385" y="101092"/>
                  </a:lnTo>
                  <a:lnTo>
                    <a:pt x="2441956" y="99949"/>
                  </a:lnTo>
                  <a:lnTo>
                    <a:pt x="2438273" y="98933"/>
                  </a:lnTo>
                  <a:lnTo>
                    <a:pt x="2434209" y="97917"/>
                  </a:lnTo>
                  <a:lnTo>
                    <a:pt x="2430018" y="97028"/>
                  </a:lnTo>
                  <a:lnTo>
                    <a:pt x="2425573" y="96520"/>
                  </a:lnTo>
                  <a:lnTo>
                    <a:pt x="2420620" y="96520"/>
                  </a:lnTo>
                  <a:lnTo>
                    <a:pt x="2414905" y="96520"/>
                  </a:lnTo>
                  <a:lnTo>
                    <a:pt x="2409190" y="97662"/>
                  </a:lnTo>
                  <a:lnTo>
                    <a:pt x="2403475" y="100075"/>
                  </a:lnTo>
                  <a:lnTo>
                    <a:pt x="2397760" y="102362"/>
                  </a:lnTo>
                  <a:lnTo>
                    <a:pt x="2366391" y="130556"/>
                  </a:lnTo>
                  <a:lnTo>
                    <a:pt x="2344928" y="160782"/>
                  </a:lnTo>
                  <a:lnTo>
                    <a:pt x="2344928" y="388366"/>
                  </a:lnTo>
                  <a:lnTo>
                    <a:pt x="2344928" y="391033"/>
                  </a:lnTo>
                  <a:lnTo>
                    <a:pt x="2303526" y="404749"/>
                  </a:lnTo>
                  <a:lnTo>
                    <a:pt x="2293366" y="404749"/>
                  </a:lnTo>
                  <a:lnTo>
                    <a:pt x="2283333" y="404749"/>
                  </a:lnTo>
                  <a:lnTo>
                    <a:pt x="2245868" y="397510"/>
                  </a:lnTo>
                  <a:lnTo>
                    <a:pt x="2244217" y="395478"/>
                  </a:lnTo>
                  <a:lnTo>
                    <a:pt x="2242566" y="393446"/>
                  </a:lnTo>
                  <a:lnTo>
                    <a:pt x="2241804" y="391033"/>
                  </a:lnTo>
                  <a:lnTo>
                    <a:pt x="2241804" y="388366"/>
                  </a:lnTo>
                  <a:lnTo>
                    <a:pt x="2241804" y="23241"/>
                  </a:lnTo>
                  <a:lnTo>
                    <a:pt x="2241804" y="20574"/>
                  </a:lnTo>
                  <a:lnTo>
                    <a:pt x="2242439" y="18161"/>
                  </a:lnTo>
                  <a:lnTo>
                    <a:pt x="2243836" y="16129"/>
                  </a:lnTo>
                  <a:lnTo>
                    <a:pt x="2245233" y="14097"/>
                  </a:lnTo>
                  <a:lnTo>
                    <a:pt x="2247646" y="12319"/>
                  </a:lnTo>
                  <a:lnTo>
                    <a:pt x="2251202" y="11049"/>
                  </a:lnTo>
                  <a:lnTo>
                    <a:pt x="2254758" y="9652"/>
                  </a:lnTo>
                  <a:lnTo>
                    <a:pt x="2259330" y="8636"/>
                  </a:lnTo>
                  <a:lnTo>
                    <a:pt x="2264918" y="7874"/>
                  </a:lnTo>
                  <a:lnTo>
                    <a:pt x="2270506" y="7239"/>
                  </a:lnTo>
                  <a:lnTo>
                    <a:pt x="2277491" y="6858"/>
                  </a:lnTo>
                  <a:lnTo>
                    <a:pt x="2286000" y="6858"/>
                  </a:lnTo>
                  <a:lnTo>
                    <a:pt x="2294763" y="6858"/>
                  </a:lnTo>
                  <a:lnTo>
                    <a:pt x="2321052" y="11049"/>
                  </a:lnTo>
                  <a:lnTo>
                    <a:pt x="2324100" y="12319"/>
                  </a:lnTo>
                  <a:lnTo>
                    <a:pt x="2326386" y="14097"/>
                  </a:lnTo>
                  <a:lnTo>
                    <a:pt x="2327783" y="16129"/>
                  </a:lnTo>
                  <a:lnTo>
                    <a:pt x="2329180" y="18161"/>
                  </a:lnTo>
                  <a:lnTo>
                    <a:pt x="2329815" y="20574"/>
                  </a:lnTo>
                  <a:lnTo>
                    <a:pt x="2329815" y="23241"/>
                  </a:lnTo>
                  <a:lnTo>
                    <a:pt x="2329815" y="68707"/>
                  </a:lnTo>
                  <a:lnTo>
                    <a:pt x="2356866" y="34925"/>
                  </a:lnTo>
                  <a:lnTo>
                    <a:pt x="2388616" y="8636"/>
                  </a:lnTo>
                  <a:lnTo>
                    <a:pt x="2419223" y="0"/>
                  </a:lnTo>
                  <a:lnTo>
                    <a:pt x="2426843" y="0"/>
                  </a:lnTo>
                  <a:close/>
                </a:path>
                <a:path w="3776345" h="551179">
                  <a:moveTo>
                    <a:pt x="1964817" y="0"/>
                  </a:moveTo>
                  <a:lnTo>
                    <a:pt x="2007282" y="3349"/>
                  </a:lnTo>
                  <a:lnTo>
                    <a:pt x="2058725" y="20869"/>
                  </a:lnTo>
                  <a:lnTo>
                    <a:pt x="2096515" y="50927"/>
                  </a:lnTo>
                  <a:lnTo>
                    <a:pt x="2121679" y="91753"/>
                  </a:lnTo>
                  <a:lnTo>
                    <a:pt x="2134679" y="141763"/>
                  </a:lnTo>
                  <a:lnTo>
                    <a:pt x="2137156" y="178816"/>
                  </a:lnTo>
                  <a:lnTo>
                    <a:pt x="2137156" y="195199"/>
                  </a:lnTo>
                  <a:lnTo>
                    <a:pt x="2115439" y="232029"/>
                  </a:lnTo>
                  <a:lnTo>
                    <a:pt x="2105533" y="232029"/>
                  </a:lnTo>
                  <a:lnTo>
                    <a:pt x="1883283" y="232029"/>
                  </a:lnTo>
                  <a:lnTo>
                    <a:pt x="1888871" y="274320"/>
                  </a:lnTo>
                  <a:lnTo>
                    <a:pt x="1912973" y="312969"/>
                  </a:lnTo>
                  <a:lnTo>
                    <a:pt x="1947513" y="330025"/>
                  </a:lnTo>
                  <a:lnTo>
                    <a:pt x="1983232" y="333883"/>
                  </a:lnTo>
                  <a:lnTo>
                    <a:pt x="1996332" y="333644"/>
                  </a:lnTo>
                  <a:lnTo>
                    <a:pt x="2040586" y="328044"/>
                  </a:lnTo>
                  <a:lnTo>
                    <a:pt x="2079752" y="316928"/>
                  </a:lnTo>
                  <a:lnTo>
                    <a:pt x="2090801" y="312800"/>
                  </a:lnTo>
                  <a:lnTo>
                    <a:pt x="2097405" y="310261"/>
                  </a:lnTo>
                  <a:lnTo>
                    <a:pt x="2102739" y="308991"/>
                  </a:lnTo>
                  <a:lnTo>
                    <a:pt x="2106803" y="308991"/>
                  </a:lnTo>
                  <a:lnTo>
                    <a:pt x="2109216" y="308991"/>
                  </a:lnTo>
                  <a:lnTo>
                    <a:pt x="2119249" y="325882"/>
                  </a:lnTo>
                  <a:lnTo>
                    <a:pt x="2119757" y="330454"/>
                  </a:lnTo>
                  <a:lnTo>
                    <a:pt x="2119884" y="336169"/>
                  </a:lnTo>
                  <a:lnTo>
                    <a:pt x="2119884" y="342900"/>
                  </a:lnTo>
                  <a:lnTo>
                    <a:pt x="2119884" y="348869"/>
                  </a:lnTo>
                  <a:lnTo>
                    <a:pt x="2119757" y="354075"/>
                  </a:lnTo>
                  <a:lnTo>
                    <a:pt x="2119503" y="358267"/>
                  </a:lnTo>
                  <a:lnTo>
                    <a:pt x="2119249" y="362458"/>
                  </a:lnTo>
                  <a:lnTo>
                    <a:pt x="2118868" y="366141"/>
                  </a:lnTo>
                  <a:lnTo>
                    <a:pt x="2118233" y="369062"/>
                  </a:lnTo>
                  <a:lnTo>
                    <a:pt x="2117725" y="372110"/>
                  </a:lnTo>
                  <a:lnTo>
                    <a:pt x="2111502" y="382650"/>
                  </a:lnTo>
                  <a:lnTo>
                    <a:pt x="2109724" y="384556"/>
                  </a:lnTo>
                  <a:lnTo>
                    <a:pt x="2066671" y="400050"/>
                  </a:lnTo>
                  <a:lnTo>
                    <a:pt x="2024507" y="408178"/>
                  </a:lnTo>
                  <a:lnTo>
                    <a:pt x="1973834" y="411734"/>
                  </a:lnTo>
                  <a:lnTo>
                    <a:pt x="1950212" y="410952"/>
                  </a:lnTo>
                  <a:lnTo>
                    <a:pt x="1907539" y="404768"/>
                  </a:lnTo>
                  <a:lnTo>
                    <a:pt x="1870888" y="392457"/>
                  </a:lnTo>
                  <a:lnTo>
                    <a:pt x="1827276" y="362204"/>
                  </a:lnTo>
                  <a:lnTo>
                    <a:pt x="1797486" y="317323"/>
                  </a:lnTo>
                  <a:lnTo>
                    <a:pt x="1785365" y="279278"/>
                  </a:lnTo>
                  <a:lnTo>
                    <a:pt x="1779269" y="234666"/>
                  </a:lnTo>
                  <a:lnTo>
                    <a:pt x="1778508" y="209931"/>
                  </a:lnTo>
                  <a:lnTo>
                    <a:pt x="1779313" y="186164"/>
                  </a:lnTo>
                  <a:lnTo>
                    <a:pt x="1785687" y="142297"/>
                  </a:lnTo>
                  <a:lnTo>
                    <a:pt x="1798302" y="103314"/>
                  </a:lnTo>
                  <a:lnTo>
                    <a:pt x="1828038" y="55880"/>
                  </a:lnTo>
                  <a:lnTo>
                    <a:pt x="1870168" y="22250"/>
                  </a:lnTo>
                  <a:lnTo>
                    <a:pt x="1923589" y="3540"/>
                  </a:lnTo>
                  <a:lnTo>
                    <a:pt x="1943649" y="883"/>
                  </a:lnTo>
                  <a:lnTo>
                    <a:pt x="1964817" y="0"/>
                  </a:lnTo>
                  <a:close/>
                </a:path>
                <a:path w="3776345" h="551179">
                  <a:moveTo>
                    <a:pt x="403606" y="0"/>
                  </a:moveTo>
                  <a:lnTo>
                    <a:pt x="449437" y="3317"/>
                  </a:lnTo>
                  <a:lnTo>
                    <a:pt x="488696" y="13208"/>
                  </a:lnTo>
                  <a:lnTo>
                    <a:pt x="535737" y="40229"/>
                  </a:lnTo>
                  <a:lnTo>
                    <a:pt x="568785" y="81073"/>
                  </a:lnTo>
                  <a:lnTo>
                    <a:pt x="588311" y="135300"/>
                  </a:lnTo>
                  <a:lnTo>
                    <a:pt x="594026" y="178492"/>
                  </a:lnTo>
                  <a:lnTo>
                    <a:pt x="594740" y="202184"/>
                  </a:lnTo>
                  <a:lnTo>
                    <a:pt x="593977" y="224998"/>
                  </a:lnTo>
                  <a:lnTo>
                    <a:pt x="587829" y="267531"/>
                  </a:lnTo>
                  <a:lnTo>
                    <a:pt x="575518" y="305847"/>
                  </a:lnTo>
                  <a:lnTo>
                    <a:pt x="545211" y="353568"/>
                  </a:lnTo>
                  <a:lnTo>
                    <a:pt x="500651" y="388161"/>
                  </a:lnTo>
                  <a:lnTo>
                    <a:pt x="462954" y="403161"/>
                  </a:lnTo>
                  <a:lnTo>
                    <a:pt x="418949" y="410781"/>
                  </a:lnTo>
                  <a:lnTo>
                    <a:pt x="394588" y="411734"/>
                  </a:lnTo>
                  <a:lnTo>
                    <a:pt x="371012" y="410878"/>
                  </a:lnTo>
                  <a:lnTo>
                    <a:pt x="328670" y="404072"/>
                  </a:lnTo>
                  <a:lnTo>
                    <a:pt x="292639" y="390620"/>
                  </a:lnTo>
                  <a:lnTo>
                    <a:pt x="250062" y="358902"/>
                  </a:lnTo>
                  <a:lnTo>
                    <a:pt x="221380" y="313521"/>
                  </a:lnTo>
                  <a:lnTo>
                    <a:pt x="209883" y="275951"/>
                  </a:lnTo>
                  <a:lnTo>
                    <a:pt x="204168" y="233001"/>
                  </a:lnTo>
                  <a:lnTo>
                    <a:pt x="203454" y="209550"/>
                  </a:lnTo>
                  <a:lnTo>
                    <a:pt x="204237" y="186713"/>
                  </a:lnTo>
                  <a:lnTo>
                    <a:pt x="210472" y="144041"/>
                  </a:lnTo>
                  <a:lnTo>
                    <a:pt x="222950" y="105560"/>
                  </a:lnTo>
                  <a:lnTo>
                    <a:pt x="253365" y="57912"/>
                  </a:lnTo>
                  <a:lnTo>
                    <a:pt x="297870" y="23443"/>
                  </a:lnTo>
                  <a:lnTo>
                    <a:pt x="335347" y="8465"/>
                  </a:lnTo>
                  <a:lnTo>
                    <a:pt x="379249" y="932"/>
                  </a:lnTo>
                  <a:lnTo>
                    <a:pt x="403606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56636" y="2873248"/>
              <a:ext cx="150875" cy="14973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57069" y="2798698"/>
              <a:ext cx="3828415" cy="537845"/>
            </a:xfrm>
            <a:custGeom>
              <a:avLst/>
              <a:gdLst/>
              <a:ahLst/>
              <a:cxnLst/>
              <a:rect l="l" t="t" r="r" b="b"/>
              <a:pathLst>
                <a:path w="3828415" h="537845">
                  <a:moveTo>
                    <a:pt x="3680586" y="38100"/>
                  </a:moveTo>
                  <a:lnTo>
                    <a:pt x="3690747" y="38100"/>
                  </a:lnTo>
                  <a:lnTo>
                    <a:pt x="3699129" y="38480"/>
                  </a:lnTo>
                  <a:lnTo>
                    <a:pt x="3705859" y="39115"/>
                  </a:lnTo>
                  <a:lnTo>
                    <a:pt x="3712464" y="39877"/>
                  </a:lnTo>
                  <a:lnTo>
                    <a:pt x="3717798" y="40893"/>
                  </a:lnTo>
                  <a:lnTo>
                    <a:pt x="3721607" y="42417"/>
                  </a:lnTo>
                  <a:lnTo>
                    <a:pt x="3725418" y="43941"/>
                  </a:lnTo>
                  <a:lnTo>
                    <a:pt x="3728084" y="45720"/>
                  </a:lnTo>
                  <a:lnTo>
                    <a:pt x="3729735" y="47878"/>
                  </a:lnTo>
                  <a:lnTo>
                    <a:pt x="3731386" y="50164"/>
                  </a:lnTo>
                  <a:lnTo>
                    <a:pt x="3732276" y="52577"/>
                  </a:lnTo>
                  <a:lnTo>
                    <a:pt x="3732276" y="55245"/>
                  </a:lnTo>
                  <a:lnTo>
                    <a:pt x="3732276" y="136778"/>
                  </a:lnTo>
                  <a:lnTo>
                    <a:pt x="3811651" y="136778"/>
                  </a:lnTo>
                  <a:lnTo>
                    <a:pt x="3814318" y="136778"/>
                  </a:lnTo>
                  <a:lnTo>
                    <a:pt x="3816730" y="137413"/>
                  </a:lnTo>
                  <a:lnTo>
                    <a:pt x="3818763" y="138811"/>
                  </a:lnTo>
                  <a:lnTo>
                    <a:pt x="3820795" y="140208"/>
                  </a:lnTo>
                  <a:lnTo>
                    <a:pt x="3822573" y="142366"/>
                  </a:lnTo>
                  <a:lnTo>
                    <a:pt x="3823843" y="145541"/>
                  </a:lnTo>
                  <a:lnTo>
                    <a:pt x="3825240" y="148716"/>
                  </a:lnTo>
                  <a:lnTo>
                    <a:pt x="3826255" y="153035"/>
                  </a:lnTo>
                  <a:lnTo>
                    <a:pt x="3827018" y="158496"/>
                  </a:lnTo>
                  <a:lnTo>
                    <a:pt x="3827653" y="163956"/>
                  </a:lnTo>
                  <a:lnTo>
                    <a:pt x="3828033" y="170561"/>
                  </a:lnTo>
                  <a:lnTo>
                    <a:pt x="3828033" y="178435"/>
                  </a:lnTo>
                  <a:lnTo>
                    <a:pt x="3821176" y="217042"/>
                  </a:lnTo>
                  <a:lnTo>
                    <a:pt x="3817239" y="220217"/>
                  </a:lnTo>
                  <a:lnTo>
                    <a:pt x="3812031" y="220217"/>
                  </a:lnTo>
                  <a:lnTo>
                    <a:pt x="3732276" y="220217"/>
                  </a:lnTo>
                  <a:lnTo>
                    <a:pt x="3732276" y="391667"/>
                  </a:lnTo>
                  <a:lnTo>
                    <a:pt x="3732851" y="405691"/>
                  </a:lnTo>
                  <a:lnTo>
                    <a:pt x="3747269" y="443073"/>
                  </a:lnTo>
                  <a:lnTo>
                    <a:pt x="3775202" y="451485"/>
                  </a:lnTo>
                  <a:lnTo>
                    <a:pt x="3780663" y="451485"/>
                  </a:lnTo>
                  <a:lnTo>
                    <a:pt x="3805047" y="445515"/>
                  </a:lnTo>
                  <a:lnTo>
                    <a:pt x="3807841" y="444500"/>
                  </a:lnTo>
                  <a:lnTo>
                    <a:pt x="3810127" y="443484"/>
                  </a:lnTo>
                  <a:lnTo>
                    <a:pt x="3812540" y="442595"/>
                  </a:lnTo>
                  <a:lnTo>
                    <a:pt x="3814572" y="442087"/>
                  </a:lnTo>
                  <a:lnTo>
                    <a:pt x="3816477" y="442087"/>
                  </a:lnTo>
                  <a:lnTo>
                    <a:pt x="3818128" y="442087"/>
                  </a:lnTo>
                  <a:lnTo>
                    <a:pt x="3828033" y="472059"/>
                  </a:lnTo>
                  <a:lnTo>
                    <a:pt x="3828033" y="479678"/>
                  </a:lnTo>
                  <a:lnTo>
                    <a:pt x="3822192" y="518287"/>
                  </a:lnTo>
                  <a:lnTo>
                    <a:pt x="3819779" y="520826"/>
                  </a:lnTo>
                  <a:lnTo>
                    <a:pt x="3817366" y="523493"/>
                  </a:lnTo>
                  <a:lnTo>
                    <a:pt x="3778757" y="535813"/>
                  </a:lnTo>
                  <a:lnTo>
                    <a:pt x="3771265" y="536575"/>
                  </a:lnTo>
                  <a:lnTo>
                    <a:pt x="3763772" y="537463"/>
                  </a:lnTo>
                  <a:lnTo>
                    <a:pt x="3756279" y="537845"/>
                  </a:lnTo>
                  <a:lnTo>
                    <a:pt x="3748531" y="537845"/>
                  </a:lnTo>
                  <a:lnTo>
                    <a:pt x="3707133" y="533505"/>
                  </a:lnTo>
                  <a:lnTo>
                    <a:pt x="3665993" y="513667"/>
                  </a:lnTo>
                  <a:lnTo>
                    <a:pt x="3640391" y="477144"/>
                  </a:lnTo>
                  <a:lnTo>
                    <a:pt x="3631247" y="438610"/>
                  </a:lnTo>
                  <a:lnTo>
                    <a:pt x="3629532" y="407288"/>
                  </a:lnTo>
                  <a:lnTo>
                    <a:pt x="3629532" y="220217"/>
                  </a:lnTo>
                  <a:lnTo>
                    <a:pt x="3585718" y="220217"/>
                  </a:lnTo>
                  <a:lnTo>
                    <a:pt x="3580510" y="220217"/>
                  </a:lnTo>
                  <a:lnTo>
                    <a:pt x="3576574" y="217042"/>
                  </a:lnTo>
                  <a:lnTo>
                    <a:pt x="3569716" y="178435"/>
                  </a:lnTo>
                  <a:lnTo>
                    <a:pt x="3569716" y="170561"/>
                  </a:lnTo>
                  <a:lnTo>
                    <a:pt x="3583431" y="136778"/>
                  </a:lnTo>
                  <a:lnTo>
                    <a:pt x="3586099" y="136778"/>
                  </a:lnTo>
                  <a:lnTo>
                    <a:pt x="3629532" y="136778"/>
                  </a:lnTo>
                  <a:lnTo>
                    <a:pt x="3629532" y="55245"/>
                  </a:lnTo>
                  <a:lnTo>
                    <a:pt x="3629532" y="52577"/>
                  </a:lnTo>
                  <a:lnTo>
                    <a:pt x="3630295" y="50164"/>
                  </a:lnTo>
                  <a:lnTo>
                    <a:pt x="3631692" y="47878"/>
                  </a:lnTo>
                  <a:lnTo>
                    <a:pt x="3633216" y="45720"/>
                  </a:lnTo>
                  <a:lnTo>
                    <a:pt x="3636009" y="43941"/>
                  </a:lnTo>
                  <a:lnTo>
                    <a:pt x="3639947" y="42417"/>
                  </a:lnTo>
                  <a:lnTo>
                    <a:pt x="3643883" y="40893"/>
                  </a:lnTo>
                  <a:lnTo>
                    <a:pt x="3649218" y="39877"/>
                  </a:lnTo>
                  <a:lnTo>
                    <a:pt x="3655822" y="39115"/>
                  </a:lnTo>
                  <a:lnTo>
                    <a:pt x="3662553" y="38480"/>
                  </a:lnTo>
                  <a:lnTo>
                    <a:pt x="3670807" y="38100"/>
                  </a:lnTo>
                  <a:lnTo>
                    <a:pt x="3680586" y="38100"/>
                  </a:lnTo>
                  <a:close/>
                </a:path>
                <a:path w="3828415" h="537845">
                  <a:moveTo>
                    <a:pt x="32004" y="0"/>
                  </a:moveTo>
                  <a:lnTo>
                    <a:pt x="164973" y="0"/>
                  </a:lnTo>
                  <a:lnTo>
                    <a:pt x="188406" y="521"/>
                  </a:lnTo>
                  <a:lnTo>
                    <a:pt x="229606" y="4661"/>
                  </a:lnTo>
                  <a:lnTo>
                    <a:pt x="278558" y="18541"/>
                  </a:lnTo>
                  <a:lnTo>
                    <a:pt x="315221" y="41854"/>
                  </a:lnTo>
                  <a:lnTo>
                    <a:pt x="339725" y="74929"/>
                  </a:lnTo>
                  <a:lnTo>
                    <a:pt x="351280" y="118078"/>
                  </a:lnTo>
                  <a:lnTo>
                    <a:pt x="352044" y="134747"/>
                  </a:lnTo>
                  <a:lnTo>
                    <a:pt x="351734" y="144224"/>
                  </a:lnTo>
                  <a:lnTo>
                    <a:pt x="341058" y="187134"/>
                  </a:lnTo>
                  <a:lnTo>
                    <a:pt x="316220" y="220894"/>
                  </a:lnTo>
                  <a:lnTo>
                    <a:pt x="278383" y="243586"/>
                  </a:lnTo>
                  <a:lnTo>
                    <a:pt x="289409" y="245989"/>
                  </a:lnTo>
                  <a:lnTo>
                    <a:pt x="329128" y="263386"/>
                  </a:lnTo>
                  <a:lnTo>
                    <a:pt x="359749" y="292731"/>
                  </a:lnTo>
                  <a:lnTo>
                    <a:pt x="378985" y="333317"/>
                  </a:lnTo>
                  <a:lnTo>
                    <a:pt x="383539" y="370839"/>
                  </a:lnTo>
                  <a:lnTo>
                    <a:pt x="383061" y="384623"/>
                  </a:lnTo>
                  <a:lnTo>
                    <a:pt x="371528" y="433137"/>
                  </a:lnTo>
                  <a:lnTo>
                    <a:pt x="347138" y="471007"/>
                  </a:lnTo>
                  <a:lnTo>
                    <a:pt x="311798" y="498855"/>
                  </a:lnTo>
                  <a:lnTo>
                    <a:pt x="267904" y="517528"/>
                  </a:lnTo>
                  <a:lnTo>
                    <a:pt x="230631" y="525779"/>
                  </a:lnTo>
                  <a:lnTo>
                    <a:pt x="188340" y="529351"/>
                  </a:lnTo>
                  <a:lnTo>
                    <a:pt x="172719" y="529589"/>
                  </a:lnTo>
                  <a:lnTo>
                    <a:pt x="32004" y="529589"/>
                  </a:lnTo>
                  <a:lnTo>
                    <a:pt x="22987" y="529589"/>
                  </a:lnTo>
                  <a:lnTo>
                    <a:pt x="0" y="495680"/>
                  </a:lnTo>
                  <a:lnTo>
                    <a:pt x="0" y="34036"/>
                  </a:lnTo>
                  <a:lnTo>
                    <a:pt x="22987" y="0"/>
                  </a:lnTo>
                  <a:lnTo>
                    <a:pt x="32004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29553" y="2766441"/>
              <a:ext cx="130810" cy="12026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92194" y="2766441"/>
              <a:ext cx="130810" cy="1202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26333" y="2766441"/>
              <a:ext cx="130809" cy="12026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15816" y="2759836"/>
              <a:ext cx="367030" cy="578485"/>
            </a:xfrm>
            <a:custGeom>
              <a:avLst/>
              <a:gdLst/>
              <a:ahLst/>
              <a:cxnLst/>
              <a:rect l="l" t="t" r="r" b="b"/>
              <a:pathLst>
                <a:path w="367029" h="578485">
                  <a:moveTo>
                    <a:pt x="315975" y="0"/>
                  </a:moveTo>
                  <a:lnTo>
                    <a:pt x="326009" y="0"/>
                  </a:lnTo>
                  <a:lnTo>
                    <a:pt x="334391" y="380"/>
                  </a:lnTo>
                  <a:lnTo>
                    <a:pt x="340868" y="1270"/>
                  </a:lnTo>
                  <a:lnTo>
                    <a:pt x="347472" y="2032"/>
                  </a:lnTo>
                  <a:lnTo>
                    <a:pt x="352679" y="3175"/>
                  </a:lnTo>
                  <a:lnTo>
                    <a:pt x="356488" y="4699"/>
                  </a:lnTo>
                  <a:lnTo>
                    <a:pt x="360299" y="6223"/>
                  </a:lnTo>
                  <a:lnTo>
                    <a:pt x="362966" y="8127"/>
                  </a:lnTo>
                  <a:lnTo>
                    <a:pt x="364617" y="10287"/>
                  </a:lnTo>
                  <a:lnTo>
                    <a:pt x="366268" y="12446"/>
                  </a:lnTo>
                  <a:lnTo>
                    <a:pt x="367030" y="14859"/>
                  </a:lnTo>
                  <a:lnTo>
                    <a:pt x="367030" y="17652"/>
                  </a:lnTo>
                  <a:lnTo>
                    <a:pt x="367030" y="554609"/>
                  </a:lnTo>
                  <a:lnTo>
                    <a:pt x="367030" y="557657"/>
                  </a:lnTo>
                  <a:lnTo>
                    <a:pt x="366395" y="560070"/>
                  </a:lnTo>
                  <a:lnTo>
                    <a:pt x="364998" y="562228"/>
                  </a:lnTo>
                  <a:lnTo>
                    <a:pt x="363728" y="564261"/>
                  </a:lnTo>
                  <a:lnTo>
                    <a:pt x="344805" y="570102"/>
                  </a:lnTo>
                  <a:lnTo>
                    <a:pt x="339217" y="570738"/>
                  </a:lnTo>
                  <a:lnTo>
                    <a:pt x="332232" y="570991"/>
                  </a:lnTo>
                  <a:lnTo>
                    <a:pt x="324104" y="570991"/>
                  </a:lnTo>
                  <a:lnTo>
                    <a:pt x="315341" y="570991"/>
                  </a:lnTo>
                  <a:lnTo>
                    <a:pt x="308229" y="570738"/>
                  </a:lnTo>
                  <a:lnTo>
                    <a:pt x="302768" y="570102"/>
                  </a:lnTo>
                  <a:lnTo>
                    <a:pt x="297307" y="569595"/>
                  </a:lnTo>
                  <a:lnTo>
                    <a:pt x="279908" y="557657"/>
                  </a:lnTo>
                  <a:lnTo>
                    <a:pt x="279908" y="554609"/>
                  </a:lnTo>
                  <a:lnTo>
                    <a:pt x="279908" y="514096"/>
                  </a:lnTo>
                  <a:lnTo>
                    <a:pt x="251031" y="540972"/>
                  </a:lnTo>
                  <a:lnTo>
                    <a:pt x="204868" y="568493"/>
                  </a:lnTo>
                  <a:lnTo>
                    <a:pt x="152273" y="577976"/>
                  </a:lnTo>
                  <a:lnTo>
                    <a:pt x="132149" y="576955"/>
                  </a:lnTo>
                  <a:lnTo>
                    <a:pt x="81661" y="561721"/>
                  </a:lnTo>
                  <a:lnTo>
                    <a:pt x="44334" y="531163"/>
                  </a:lnTo>
                  <a:lnTo>
                    <a:pt x="18811" y="488441"/>
                  </a:lnTo>
                  <a:lnTo>
                    <a:pt x="4554" y="435550"/>
                  </a:lnTo>
                  <a:lnTo>
                    <a:pt x="502" y="396966"/>
                  </a:lnTo>
                  <a:lnTo>
                    <a:pt x="0" y="376936"/>
                  </a:lnTo>
                  <a:lnTo>
                    <a:pt x="644" y="353244"/>
                  </a:lnTo>
                  <a:lnTo>
                    <a:pt x="5840" y="309481"/>
                  </a:lnTo>
                  <a:lnTo>
                    <a:pt x="16248" y="270716"/>
                  </a:lnTo>
                  <a:lnTo>
                    <a:pt x="40894" y="223138"/>
                  </a:lnTo>
                  <a:lnTo>
                    <a:pt x="76469" y="189116"/>
                  </a:lnTo>
                  <a:lnTo>
                    <a:pt x="122936" y="169894"/>
                  </a:lnTo>
                  <a:lnTo>
                    <a:pt x="159638" y="166242"/>
                  </a:lnTo>
                  <a:lnTo>
                    <a:pt x="174617" y="167008"/>
                  </a:lnTo>
                  <a:lnTo>
                    <a:pt x="215265" y="178688"/>
                  </a:lnTo>
                  <a:lnTo>
                    <a:pt x="252483" y="203960"/>
                  </a:lnTo>
                  <a:lnTo>
                    <a:pt x="264795" y="215264"/>
                  </a:lnTo>
                  <a:lnTo>
                    <a:pt x="264795" y="17652"/>
                  </a:lnTo>
                  <a:lnTo>
                    <a:pt x="264795" y="14859"/>
                  </a:lnTo>
                  <a:lnTo>
                    <a:pt x="265557" y="12446"/>
                  </a:lnTo>
                  <a:lnTo>
                    <a:pt x="266954" y="10287"/>
                  </a:lnTo>
                  <a:lnTo>
                    <a:pt x="268478" y="8127"/>
                  </a:lnTo>
                  <a:lnTo>
                    <a:pt x="271272" y="6223"/>
                  </a:lnTo>
                  <a:lnTo>
                    <a:pt x="275209" y="4699"/>
                  </a:lnTo>
                  <a:lnTo>
                    <a:pt x="279146" y="3175"/>
                  </a:lnTo>
                  <a:lnTo>
                    <a:pt x="284353" y="2032"/>
                  </a:lnTo>
                  <a:lnTo>
                    <a:pt x="290957" y="1270"/>
                  </a:lnTo>
                  <a:lnTo>
                    <a:pt x="297561" y="380"/>
                  </a:lnTo>
                  <a:lnTo>
                    <a:pt x="305816" y="0"/>
                  </a:lnTo>
                  <a:lnTo>
                    <a:pt x="315975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9194" y="3578097"/>
            <a:ext cx="3190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9900"/>
                </a:solidFill>
              </a:rPr>
              <a:t>AND</a:t>
            </a:r>
            <a:r>
              <a:rPr sz="2800" spc="-10" dirty="0">
                <a:solidFill>
                  <a:srgbClr val="009900"/>
                </a:solidFill>
              </a:rPr>
              <a:t> </a:t>
            </a:r>
            <a:r>
              <a:rPr sz="2800" spc="-40" dirty="0">
                <a:solidFill>
                  <a:srgbClr val="009900"/>
                </a:solidFill>
              </a:rPr>
              <a:t>THREATS</a:t>
            </a:r>
            <a:r>
              <a:rPr sz="2800" spc="-20" dirty="0">
                <a:solidFill>
                  <a:srgbClr val="009900"/>
                </a:solidFill>
              </a:rPr>
              <a:t> </a:t>
            </a:r>
            <a:r>
              <a:rPr sz="2800" spc="-45" dirty="0">
                <a:solidFill>
                  <a:srgbClr val="009900"/>
                </a:solidFill>
              </a:rPr>
              <a:t>TO</a:t>
            </a:r>
            <a:r>
              <a:rPr sz="2800" spc="-25" dirty="0">
                <a:solidFill>
                  <a:srgbClr val="009900"/>
                </a:solidFill>
              </a:rPr>
              <a:t> </a:t>
            </a:r>
            <a:r>
              <a:rPr sz="2800" spc="-5" dirty="0">
                <a:solidFill>
                  <a:srgbClr val="009900"/>
                </a:solidFill>
              </a:rPr>
              <a:t>IT….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6632" y="187197"/>
            <a:ext cx="5108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Threats</a:t>
            </a:r>
            <a:r>
              <a:rPr spc="-30" dirty="0"/>
              <a:t> to</a:t>
            </a:r>
            <a:r>
              <a:rPr spc="-20" dirty="0"/>
              <a:t> </a:t>
            </a:r>
            <a:r>
              <a:rPr spc="-10" dirty="0"/>
              <a:t>Biodiversity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953770"/>
            <a:ext cx="8802370" cy="561149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marR="558165" indent="-342900" algn="just">
              <a:lnSpc>
                <a:spcPct val="92400"/>
              </a:lnSpc>
              <a:spcBef>
                <a:spcPts val="370"/>
              </a:spcBef>
              <a:buFont typeface="Arial MT"/>
              <a:buChar char="•"/>
              <a:tabLst>
                <a:tab pos="355600" algn="l"/>
              </a:tabLst>
            </a:pPr>
            <a:r>
              <a:rPr sz="3000" spc="-15" dirty="0">
                <a:latin typeface="Calibri"/>
                <a:cs typeface="Calibri"/>
              </a:rPr>
              <a:t>Habitat </a:t>
            </a:r>
            <a:r>
              <a:rPr sz="3000" spc="-5" dirty="0">
                <a:latin typeface="Calibri"/>
                <a:cs typeface="Calibri"/>
              </a:rPr>
              <a:t>Destruction- </a:t>
            </a:r>
            <a:r>
              <a:rPr sz="1900" spc="-5" dirty="0">
                <a:latin typeface="Comic Sans MS"/>
                <a:cs typeface="Comic Sans MS"/>
              </a:rPr>
              <a:t>Important to </a:t>
            </a:r>
            <a:r>
              <a:rPr sz="1900" spc="-10" dirty="0">
                <a:latin typeface="Comic Sans MS"/>
                <a:cs typeface="Comic Sans MS"/>
              </a:rPr>
              <a:t>protect </a:t>
            </a:r>
            <a:r>
              <a:rPr sz="1900" spc="-5" dirty="0">
                <a:latin typeface="Comic Sans MS"/>
                <a:cs typeface="Comic Sans MS"/>
              </a:rPr>
              <a:t>habitat in order </a:t>
            </a:r>
            <a:r>
              <a:rPr sz="1900" spc="-10" dirty="0">
                <a:latin typeface="Comic Sans MS"/>
                <a:cs typeface="Comic Sans MS"/>
              </a:rPr>
              <a:t>to </a:t>
            </a:r>
            <a:r>
              <a:rPr sz="1900" spc="-5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protect biodiversity within it. Huge </a:t>
            </a:r>
            <a:r>
              <a:rPr sz="1900" spc="-5" dirty="0">
                <a:latin typeface="Comic Sans MS"/>
                <a:cs typeface="Comic Sans MS"/>
              </a:rPr>
              <a:t>pressure </a:t>
            </a:r>
            <a:r>
              <a:rPr sz="1900" spc="-10" dirty="0">
                <a:latin typeface="Comic Sans MS"/>
                <a:cs typeface="Comic Sans MS"/>
              </a:rPr>
              <a:t>from the </a:t>
            </a:r>
            <a:r>
              <a:rPr sz="1900" spc="-5" dirty="0">
                <a:latin typeface="Comic Sans MS"/>
                <a:cs typeface="Comic Sans MS"/>
              </a:rPr>
              <a:t>World’s </a:t>
            </a:r>
            <a:r>
              <a:rPr sz="1900" spc="-10" dirty="0">
                <a:latin typeface="Comic Sans MS"/>
                <a:cs typeface="Comic Sans MS"/>
              </a:rPr>
              <a:t>rapidly </a:t>
            </a:r>
            <a:r>
              <a:rPr sz="1900" spc="-55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increasing</a:t>
            </a:r>
            <a:r>
              <a:rPr sz="1900" spc="3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population.</a:t>
            </a:r>
            <a:endParaRPr sz="1900">
              <a:latin typeface="Comic Sans MS"/>
              <a:cs typeface="Comic Sans MS"/>
            </a:endParaRPr>
          </a:p>
          <a:p>
            <a:pPr marL="355600" marR="5080" indent="-342900">
              <a:lnSpc>
                <a:spcPct val="946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Global</a:t>
            </a:r>
            <a:r>
              <a:rPr sz="3000" spc="-15" dirty="0">
                <a:latin typeface="Calibri"/>
                <a:cs typeface="Calibri"/>
              </a:rPr>
              <a:t> Climate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Change- </a:t>
            </a:r>
            <a:r>
              <a:rPr sz="1900" spc="-5" dirty="0">
                <a:latin typeface="Comic Sans MS"/>
                <a:cs typeface="Comic Sans MS"/>
              </a:rPr>
              <a:t>Change</a:t>
            </a:r>
            <a:r>
              <a:rPr sz="1900" spc="2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in</a:t>
            </a:r>
            <a:r>
              <a:rPr sz="1900" spc="1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a</a:t>
            </a:r>
            <a:r>
              <a:rPr sz="190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biotic</a:t>
            </a:r>
            <a:r>
              <a:rPr sz="1900" spc="2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elements of</a:t>
            </a:r>
            <a:r>
              <a:rPr sz="190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ecosystems </a:t>
            </a:r>
            <a:r>
              <a:rPr sz="1900" spc="-55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leading</a:t>
            </a:r>
            <a:r>
              <a:rPr sz="1900" spc="1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to</a:t>
            </a:r>
            <a:r>
              <a:rPr sz="190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biotic</a:t>
            </a:r>
            <a:r>
              <a:rPr sz="1900" spc="2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change.</a:t>
            </a:r>
            <a:endParaRPr sz="1900">
              <a:latin typeface="Comic Sans MS"/>
              <a:cs typeface="Comic Sans MS"/>
            </a:endParaRPr>
          </a:p>
          <a:p>
            <a:pPr marL="355600" marR="309245" indent="-342900">
              <a:lnSpc>
                <a:spcPct val="946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5" dirty="0">
                <a:latin typeface="Calibri"/>
                <a:cs typeface="Calibri"/>
              </a:rPr>
              <a:t>Habitat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Fragmentation-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From</a:t>
            </a:r>
            <a:r>
              <a:rPr sz="1900" spc="1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human</a:t>
            </a:r>
            <a:r>
              <a:rPr sz="1900" spc="3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activity.</a:t>
            </a:r>
            <a:r>
              <a:rPr sz="1900" spc="55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Reduces</a:t>
            </a:r>
            <a:r>
              <a:rPr sz="1900" spc="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ability</a:t>
            </a:r>
            <a:r>
              <a:rPr sz="1900" spc="2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of </a:t>
            </a:r>
            <a:r>
              <a:rPr sz="1900" spc="-55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habitat</a:t>
            </a:r>
            <a:r>
              <a:rPr sz="1900" spc="3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to</a:t>
            </a:r>
            <a:r>
              <a:rPr sz="190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support</a:t>
            </a:r>
            <a:r>
              <a:rPr sz="1900" spc="1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species.</a:t>
            </a:r>
            <a:endParaRPr sz="1900">
              <a:latin typeface="Comic Sans MS"/>
              <a:cs typeface="Comic Sans MS"/>
            </a:endParaRPr>
          </a:p>
          <a:p>
            <a:pPr marL="355600" marR="125095" indent="-342900">
              <a:lnSpc>
                <a:spcPct val="946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5" dirty="0">
                <a:latin typeface="Calibri"/>
                <a:cs typeface="Calibri"/>
              </a:rPr>
              <a:t>Pollution-</a:t>
            </a:r>
            <a:r>
              <a:rPr sz="3000" spc="20" dirty="0">
                <a:latin typeface="Calibri"/>
                <a:cs typeface="Calibri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Introduction</a:t>
            </a:r>
            <a:r>
              <a:rPr sz="1900" spc="6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of</a:t>
            </a:r>
            <a:r>
              <a:rPr sz="190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pollutants</a:t>
            </a:r>
            <a:r>
              <a:rPr sz="1900" spc="6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such</a:t>
            </a:r>
            <a:r>
              <a:rPr sz="1900" spc="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as</a:t>
            </a:r>
            <a:r>
              <a:rPr sz="1900" spc="1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nutrient</a:t>
            </a:r>
            <a:r>
              <a:rPr sz="1900" spc="4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overloading</a:t>
            </a:r>
            <a:r>
              <a:rPr sz="1900" spc="4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with </a:t>
            </a:r>
            <a:r>
              <a:rPr sz="1900" spc="-55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nitrate</a:t>
            </a:r>
            <a:r>
              <a:rPr sz="1900" spc="25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fertilizer</a:t>
            </a:r>
            <a:r>
              <a:rPr sz="1900" spc="3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as</a:t>
            </a:r>
            <a:r>
              <a:rPr sz="1900" spc="5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well</a:t>
            </a:r>
            <a:r>
              <a:rPr sz="1900" spc="-5" dirty="0">
                <a:latin typeface="Comic Sans MS"/>
                <a:cs typeface="Comic Sans MS"/>
              </a:rPr>
              <a:t> as</a:t>
            </a:r>
            <a:r>
              <a:rPr sz="190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more</a:t>
            </a:r>
            <a:r>
              <a:rPr sz="190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immediately</a:t>
            </a:r>
            <a:r>
              <a:rPr sz="1900" spc="1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harmful</a:t>
            </a:r>
            <a:r>
              <a:rPr sz="1900" spc="1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chemicals.</a:t>
            </a:r>
            <a:endParaRPr sz="1900">
              <a:latin typeface="Comic Sans MS"/>
              <a:cs typeface="Comic Sans MS"/>
            </a:endParaRPr>
          </a:p>
          <a:p>
            <a:pPr marL="355600" marR="167005" indent="-342900">
              <a:lnSpc>
                <a:spcPct val="941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Over-Exploitation-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This</a:t>
            </a:r>
            <a:r>
              <a:rPr sz="1900" spc="1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includes</a:t>
            </a:r>
            <a:r>
              <a:rPr sz="1900" spc="2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the</a:t>
            </a:r>
            <a:r>
              <a:rPr sz="1900" spc="2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illegal</a:t>
            </a:r>
            <a:r>
              <a:rPr sz="1900" spc="4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wildlife</a:t>
            </a:r>
            <a:r>
              <a:rPr sz="1900" spc="45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trade</a:t>
            </a:r>
            <a:r>
              <a:rPr sz="1900" spc="1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as</a:t>
            </a:r>
            <a:r>
              <a:rPr sz="1900" spc="1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well</a:t>
            </a:r>
            <a:r>
              <a:rPr sz="1900" spc="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as </a:t>
            </a:r>
            <a:r>
              <a:rPr sz="1900" spc="-555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overfishing,</a:t>
            </a:r>
            <a:r>
              <a:rPr sz="1900" spc="3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logging</a:t>
            </a:r>
            <a:r>
              <a:rPr sz="1900" spc="3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of</a:t>
            </a:r>
            <a:r>
              <a:rPr sz="1900" spc="-10" dirty="0">
                <a:latin typeface="Comic Sans MS"/>
                <a:cs typeface="Comic Sans MS"/>
              </a:rPr>
              <a:t> tropical</a:t>
            </a:r>
            <a:r>
              <a:rPr sz="1900" spc="3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hardwoods</a:t>
            </a:r>
            <a:r>
              <a:rPr sz="1900" spc="1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etc.</a:t>
            </a:r>
            <a:endParaRPr sz="1900">
              <a:latin typeface="Comic Sans MS"/>
              <a:cs typeface="Comic Sans MS"/>
            </a:endParaRPr>
          </a:p>
          <a:p>
            <a:pPr marL="355600" marR="281305" indent="-342900">
              <a:lnSpc>
                <a:spcPct val="945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Alien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Species-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Introduced</a:t>
            </a:r>
            <a:r>
              <a:rPr sz="1900" spc="25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by humans</a:t>
            </a:r>
            <a:r>
              <a:rPr sz="1900" spc="1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to</a:t>
            </a:r>
            <a:r>
              <a:rPr sz="190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regions</a:t>
            </a:r>
            <a:r>
              <a:rPr sz="1900" spc="2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where </a:t>
            </a:r>
            <a:r>
              <a:rPr sz="1900" spc="-5" dirty="0">
                <a:latin typeface="Comic Sans MS"/>
                <a:cs typeface="Comic Sans MS"/>
              </a:rPr>
              <a:t>there</a:t>
            </a:r>
            <a:r>
              <a:rPr sz="1900" spc="10" dirty="0">
                <a:latin typeface="Comic Sans MS"/>
                <a:cs typeface="Comic Sans MS"/>
              </a:rPr>
              <a:t> </a:t>
            </a:r>
            <a:r>
              <a:rPr sz="1900" spc="-5" dirty="0">
                <a:latin typeface="Comic Sans MS"/>
                <a:cs typeface="Comic Sans MS"/>
              </a:rPr>
              <a:t>are</a:t>
            </a:r>
            <a:r>
              <a:rPr sz="1900" spc="1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no </a:t>
            </a:r>
            <a:r>
              <a:rPr sz="1900" spc="-555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natural</a:t>
            </a:r>
            <a:r>
              <a:rPr sz="1900" spc="20" dirty="0">
                <a:latin typeface="Comic Sans MS"/>
                <a:cs typeface="Comic Sans MS"/>
              </a:rPr>
              <a:t> </a:t>
            </a:r>
            <a:r>
              <a:rPr sz="1900" spc="-10" dirty="0">
                <a:latin typeface="Comic Sans MS"/>
                <a:cs typeface="Comic Sans MS"/>
              </a:rPr>
              <a:t>predators.</a:t>
            </a:r>
            <a:endParaRPr sz="1900">
              <a:latin typeface="Comic Sans MS"/>
              <a:cs typeface="Comic Sans MS"/>
            </a:endParaRPr>
          </a:p>
          <a:p>
            <a:pPr marL="355600" marR="668655" indent="-342900">
              <a:lnSpc>
                <a:spcPct val="94200"/>
              </a:lnSpc>
              <a:spcBef>
                <a:spcPts val="4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Disease- </a:t>
            </a:r>
            <a:r>
              <a:rPr sz="2000" spc="-5" dirty="0">
                <a:latin typeface="Comic Sans MS"/>
                <a:cs typeface="Comic Sans MS"/>
              </a:rPr>
              <a:t>Reduction in habitat causing </a:t>
            </a:r>
            <a:r>
              <a:rPr sz="2000" dirty="0">
                <a:latin typeface="Comic Sans MS"/>
                <a:cs typeface="Comic Sans MS"/>
              </a:rPr>
              <a:t>high population </a:t>
            </a:r>
            <a:r>
              <a:rPr sz="2000" spc="-5" dirty="0">
                <a:latin typeface="Comic Sans MS"/>
                <a:cs typeface="Comic Sans MS"/>
              </a:rPr>
              <a:t>densities, </a:t>
            </a:r>
            <a:r>
              <a:rPr sz="2000" spc="-58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encourages</a:t>
            </a:r>
            <a:r>
              <a:rPr sz="200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spread</a:t>
            </a:r>
            <a:r>
              <a:rPr sz="2000" spc="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diseases.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335279"/>
            <a:ext cx="8153400" cy="62179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74038" y="2326970"/>
            <a:ext cx="637159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76420" algn="l"/>
              </a:tabLst>
            </a:pPr>
            <a:r>
              <a:rPr sz="8800" spc="-10" dirty="0">
                <a:solidFill>
                  <a:srgbClr val="FF0000"/>
                </a:solidFill>
                <a:latin typeface="Comic Sans MS"/>
                <a:cs typeface="Comic Sans MS"/>
              </a:rPr>
              <a:t>Habita</a:t>
            </a:r>
            <a:r>
              <a:rPr sz="8800" spc="-5" dirty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8800" dirty="0">
                <a:solidFill>
                  <a:srgbClr val="FF0000"/>
                </a:solidFill>
                <a:latin typeface="Comic Sans MS"/>
                <a:cs typeface="Comic Sans MS"/>
              </a:rPr>
              <a:t>	</a:t>
            </a:r>
            <a:r>
              <a:rPr sz="8800" spc="-5" dirty="0">
                <a:solidFill>
                  <a:srgbClr val="FF0000"/>
                </a:solidFill>
                <a:latin typeface="Comic Sans MS"/>
                <a:cs typeface="Comic Sans MS"/>
              </a:rPr>
              <a:t>loss</a:t>
            </a:r>
            <a:endParaRPr sz="8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2480" cy="3506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2876" y="0"/>
            <a:ext cx="4421124" cy="3354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656075"/>
            <a:ext cx="5219700" cy="3201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84876" y="3656076"/>
            <a:ext cx="3432048" cy="30510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38455"/>
            <a:ext cx="29508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Habitat</a:t>
            </a:r>
            <a:r>
              <a:rPr sz="3600" spc="-55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loss:-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1343914"/>
            <a:ext cx="822515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90320" algn="l"/>
                <a:tab pos="6361430" algn="l"/>
              </a:tabLst>
            </a:pPr>
            <a:r>
              <a:rPr sz="2400" spc="-5" dirty="0">
                <a:latin typeface="Comic Sans MS"/>
                <a:cs typeface="Comic Sans MS"/>
              </a:rPr>
              <a:t>Habitat	</a:t>
            </a:r>
            <a:r>
              <a:rPr sz="2400" dirty="0">
                <a:latin typeface="Comic Sans MS"/>
                <a:cs typeface="Comic Sans MS"/>
              </a:rPr>
              <a:t>loss can be </a:t>
            </a:r>
            <a:r>
              <a:rPr sz="2400" spc="-5" dirty="0">
                <a:latin typeface="Comic Sans MS"/>
                <a:cs typeface="Comic Sans MS"/>
              </a:rPr>
              <a:t>described when </a:t>
            </a:r>
            <a:r>
              <a:rPr sz="2400" dirty="0">
                <a:latin typeface="Comic Sans MS"/>
                <a:cs typeface="Comic Sans MS"/>
              </a:rPr>
              <a:t>an </a:t>
            </a:r>
            <a:r>
              <a:rPr sz="2400" spc="-5" dirty="0">
                <a:latin typeface="Comic Sans MS"/>
                <a:cs typeface="Comic Sans MS"/>
              </a:rPr>
              <a:t>animal </a:t>
            </a:r>
            <a:r>
              <a:rPr sz="2400" dirty="0">
                <a:latin typeface="Comic Sans MS"/>
                <a:cs typeface="Comic Sans MS"/>
              </a:rPr>
              <a:t>loses </a:t>
            </a:r>
            <a:r>
              <a:rPr sz="2400" spc="-5" dirty="0">
                <a:latin typeface="Comic Sans MS"/>
                <a:cs typeface="Comic Sans MS"/>
              </a:rPr>
              <a:t>their </a:t>
            </a:r>
            <a:r>
              <a:rPr sz="2400" dirty="0">
                <a:latin typeface="Comic Sans MS"/>
                <a:cs typeface="Comic Sans MS"/>
              </a:rPr>
              <a:t> home. Every </a:t>
            </a:r>
            <a:r>
              <a:rPr sz="2400" spc="-5" dirty="0">
                <a:latin typeface="Comic Sans MS"/>
                <a:cs typeface="Comic Sans MS"/>
              </a:rPr>
              <a:t>animal in the animal kingdom </a:t>
            </a:r>
            <a:r>
              <a:rPr sz="2400" dirty="0">
                <a:latin typeface="Comic Sans MS"/>
                <a:cs typeface="Comic Sans MS"/>
              </a:rPr>
              <a:t>has a </a:t>
            </a:r>
            <a:r>
              <a:rPr sz="2400" spc="-5" dirty="0">
                <a:latin typeface="Comic Sans MS"/>
                <a:cs typeface="Comic Sans MS"/>
              </a:rPr>
              <a:t>niche, </a:t>
            </a:r>
            <a:r>
              <a:rPr sz="2400" dirty="0">
                <a:latin typeface="Comic Sans MS"/>
                <a:cs typeface="Comic Sans MS"/>
              </a:rPr>
              <a:t>a </a:t>
            </a:r>
            <a:r>
              <a:rPr sz="2400" spc="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their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in</a:t>
            </a:r>
            <a:r>
              <a:rPr sz="2400" spc="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their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animal</a:t>
            </a:r>
            <a:r>
              <a:rPr sz="2400" spc="2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community</a:t>
            </a:r>
            <a:r>
              <a:rPr sz="2400" spc="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and</a:t>
            </a:r>
            <a:r>
              <a:rPr sz="2400" spc="2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without	their</a:t>
            </a:r>
            <a:r>
              <a:rPr sz="2400" spc="-10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habitat </a:t>
            </a:r>
            <a:r>
              <a:rPr sz="2400" spc="-70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they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no </a:t>
            </a:r>
            <a:r>
              <a:rPr sz="2400" dirty="0">
                <a:latin typeface="Comic Sans MS"/>
                <a:cs typeface="Comic Sans MS"/>
              </a:rPr>
              <a:t>longer </a:t>
            </a:r>
            <a:r>
              <a:rPr sz="2400" spc="-5" dirty="0">
                <a:latin typeface="Comic Sans MS"/>
                <a:cs typeface="Comic Sans MS"/>
              </a:rPr>
              <a:t>have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niche.</a:t>
            </a:r>
            <a:endParaRPr sz="2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Reasons</a:t>
            </a:r>
            <a:r>
              <a:rPr sz="3600" spc="-35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FFFF00"/>
                </a:solidFill>
                <a:latin typeface="Comic Sans MS"/>
                <a:cs typeface="Comic Sans MS"/>
              </a:rPr>
              <a:t>of</a:t>
            </a:r>
            <a:r>
              <a:rPr sz="3600" spc="-2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FFFF00"/>
                </a:solidFill>
                <a:latin typeface="Comic Sans MS"/>
                <a:cs typeface="Comic Sans MS"/>
              </a:rPr>
              <a:t>habitat</a:t>
            </a: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FFFF00"/>
                </a:solidFill>
                <a:latin typeface="Comic Sans MS"/>
                <a:cs typeface="Comic Sans MS"/>
              </a:rPr>
              <a:t>loss</a:t>
            </a:r>
            <a:r>
              <a:rPr sz="3600" spc="-4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by</a:t>
            </a:r>
            <a:r>
              <a:rPr sz="3600" spc="-1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humans:</a:t>
            </a:r>
            <a:endParaRPr sz="3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400" dirty="0">
                <a:latin typeface="Comic Sans MS"/>
                <a:cs typeface="Comic Sans MS"/>
              </a:rPr>
              <a:t>~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agriculture,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farming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mic Sans MS"/>
                <a:cs typeface="Comic Sans MS"/>
              </a:rPr>
              <a:t>~</a:t>
            </a:r>
            <a:r>
              <a:rPr sz="2400" spc="-5" dirty="0">
                <a:latin typeface="Comic Sans MS"/>
                <a:cs typeface="Comic Sans MS"/>
              </a:rPr>
              <a:t> harvesting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natural resources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for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personal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use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mic Sans MS"/>
                <a:cs typeface="Comic Sans MS"/>
              </a:rPr>
              <a:t>~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for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industrial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and</a:t>
            </a:r>
            <a:r>
              <a:rPr sz="2400" spc="-5" dirty="0">
                <a:latin typeface="Comic Sans MS"/>
                <a:cs typeface="Comic Sans MS"/>
              </a:rPr>
              <a:t> urbanization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development</a:t>
            </a:r>
            <a:endParaRPr sz="2400">
              <a:latin typeface="Comic Sans MS"/>
              <a:cs typeface="Comic Sans MS"/>
            </a:endParaRPr>
          </a:p>
          <a:p>
            <a:pPr marL="12700" marR="422909">
              <a:lnSpc>
                <a:spcPct val="100000"/>
              </a:lnSpc>
              <a:spcBef>
                <a:spcPts val="2880"/>
              </a:spcBef>
            </a:pPr>
            <a:r>
              <a:rPr sz="2400" spc="-5" dirty="0">
                <a:solidFill>
                  <a:srgbClr val="FF0000"/>
                </a:solidFill>
                <a:latin typeface="Comic Sans MS"/>
                <a:cs typeface="Comic Sans MS"/>
              </a:rPr>
              <a:t>Habitat destruction is currently ranked as the primary </a:t>
            </a:r>
            <a:r>
              <a:rPr sz="2400" spc="-70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omic Sans MS"/>
                <a:cs typeface="Comic Sans MS"/>
              </a:rPr>
              <a:t>causes</a:t>
            </a:r>
            <a:r>
              <a:rPr sz="2400" spc="-1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0000"/>
                </a:solidFill>
                <a:latin typeface="Comic Sans MS"/>
                <a:cs typeface="Comic Sans MS"/>
              </a:rPr>
              <a:t>of </a:t>
            </a:r>
            <a:r>
              <a:rPr sz="2400" spc="-5" dirty="0">
                <a:solidFill>
                  <a:srgbClr val="FF0000"/>
                </a:solidFill>
                <a:latin typeface="Comic Sans MS"/>
                <a:cs typeface="Comic Sans MS"/>
              </a:rPr>
              <a:t>species</a:t>
            </a:r>
            <a:r>
              <a:rPr sz="2400" spc="-2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0000"/>
                </a:solidFill>
                <a:latin typeface="Comic Sans MS"/>
                <a:cs typeface="Comic Sans MS"/>
              </a:rPr>
              <a:t>extinction</a:t>
            </a:r>
            <a:r>
              <a:rPr sz="2400" spc="-1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omic Sans MS"/>
                <a:cs typeface="Comic Sans MS"/>
              </a:rPr>
              <a:t>world wide…!!!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40" y="83565"/>
            <a:ext cx="8418830" cy="2712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Comic Sans MS"/>
                <a:cs typeface="Comic Sans MS"/>
              </a:rPr>
              <a:t>Example</a:t>
            </a:r>
            <a:r>
              <a:rPr sz="3600" spc="-3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endParaRPr sz="3600">
              <a:latin typeface="Comic Sans MS"/>
              <a:cs typeface="Comic Sans MS"/>
            </a:endParaRPr>
          </a:p>
          <a:p>
            <a:pPr marL="38100" marR="30480">
              <a:lnSpc>
                <a:spcPct val="100000"/>
              </a:lnSpc>
              <a:spcBef>
                <a:spcPts val="30"/>
              </a:spcBef>
              <a:tabLst>
                <a:tab pos="891540" algn="l"/>
                <a:tab pos="4254500" algn="l"/>
              </a:tabLst>
            </a:pPr>
            <a:r>
              <a:rPr sz="2800" spc="-5" dirty="0">
                <a:latin typeface="Comic Sans MS"/>
                <a:cs typeface="Comic Sans MS"/>
              </a:rPr>
              <a:t>The	</a:t>
            </a:r>
            <a:r>
              <a:rPr sz="2800" spc="-10" dirty="0">
                <a:latin typeface="Comic Sans MS"/>
                <a:cs typeface="Comic Sans MS"/>
              </a:rPr>
              <a:t>impact</a:t>
            </a:r>
            <a:r>
              <a:rPr sz="2800" spc="3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upon</a:t>
            </a:r>
            <a:r>
              <a:rPr sz="2800" spc="1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china’s	panda,</a:t>
            </a:r>
            <a:r>
              <a:rPr sz="2800" spc="1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ones</a:t>
            </a:r>
            <a:r>
              <a:rPr sz="2800" spc="-10" dirty="0">
                <a:latin typeface="Comic Sans MS"/>
                <a:cs typeface="Comic Sans MS"/>
              </a:rPr>
              <a:t> found</a:t>
            </a:r>
            <a:r>
              <a:rPr sz="2800" spc="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across </a:t>
            </a:r>
            <a:r>
              <a:rPr sz="2800" spc="-82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the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nation.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Now</a:t>
            </a:r>
            <a:r>
              <a:rPr sz="2800" spc="1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it’s</a:t>
            </a:r>
            <a:r>
              <a:rPr sz="2800" spc="-1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only</a:t>
            </a:r>
            <a:r>
              <a:rPr sz="2800" spc="-1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found</a:t>
            </a:r>
            <a:r>
              <a:rPr sz="2800" spc="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in</a:t>
            </a:r>
            <a:r>
              <a:rPr sz="2800" spc="-1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fragmented</a:t>
            </a:r>
            <a:r>
              <a:rPr sz="2800" spc="4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and 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isolated</a:t>
            </a:r>
            <a:r>
              <a:rPr sz="2800" spc="2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regions</a:t>
            </a:r>
            <a:r>
              <a:rPr sz="2800" spc="2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in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the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south</a:t>
            </a:r>
            <a:r>
              <a:rPr sz="2800" spc="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west</a:t>
            </a:r>
            <a:r>
              <a:rPr sz="2800" spc="2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of</a:t>
            </a:r>
            <a:r>
              <a:rPr sz="2800" spc="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the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country 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as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a</a:t>
            </a:r>
            <a:r>
              <a:rPr sz="2800" spc="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result</a:t>
            </a:r>
            <a:r>
              <a:rPr sz="2800" spc="-5" dirty="0">
                <a:latin typeface="Comic Sans MS"/>
                <a:cs typeface="Comic Sans MS"/>
              </a:rPr>
              <a:t> </a:t>
            </a:r>
            <a:r>
              <a:rPr sz="2800" dirty="0">
                <a:latin typeface="Comic Sans MS"/>
                <a:cs typeface="Comic Sans MS"/>
              </a:rPr>
              <a:t>of</a:t>
            </a:r>
            <a:r>
              <a:rPr sz="2800" spc="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wide</a:t>
            </a:r>
            <a:r>
              <a:rPr sz="2800" spc="1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spread</a:t>
            </a:r>
            <a:r>
              <a:rPr sz="2800" spc="4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deforestation</a:t>
            </a:r>
            <a:r>
              <a:rPr sz="2800" spc="5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in the </a:t>
            </a:r>
            <a:r>
              <a:rPr sz="2800" dirty="0">
                <a:latin typeface="Comic Sans MS"/>
                <a:cs typeface="Comic Sans MS"/>
              </a:rPr>
              <a:t> 20</a:t>
            </a:r>
            <a:r>
              <a:rPr sz="2775" baseline="25525" dirty="0">
                <a:latin typeface="Comic Sans MS"/>
                <a:cs typeface="Comic Sans MS"/>
              </a:rPr>
              <a:t>th</a:t>
            </a:r>
            <a:r>
              <a:rPr sz="2775" spc="427" baseline="2552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century.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3316604"/>
            <a:ext cx="8324215" cy="3258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00"/>
                </a:solidFill>
                <a:latin typeface="Comic Sans MS"/>
                <a:cs typeface="Comic Sans MS"/>
              </a:rPr>
              <a:t>There</a:t>
            </a:r>
            <a:r>
              <a:rPr sz="3200" spc="-1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FFFF00"/>
                </a:solidFill>
                <a:latin typeface="Comic Sans MS"/>
                <a:cs typeface="Comic Sans MS"/>
              </a:rPr>
              <a:t>are</a:t>
            </a:r>
            <a:r>
              <a:rPr sz="3200" spc="-2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FFFF00"/>
                </a:solidFill>
                <a:latin typeface="Comic Sans MS"/>
                <a:cs typeface="Comic Sans MS"/>
              </a:rPr>
              <a:t>natural</a:t>
            </a:r>
            <a:r>
              <a:rPr sz="3200" spc="-3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FFFF00"/>
                </a:solidFill>
                <a:latin typeface="Comic Sans MS"/>
                <a:cs typeface="Comic Sans MS"/>
              </a:rPr>
              <a:t>causes</a:t>
            </a:r>
            <a:r>
              <a:rPr sz="3200" spc="-1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FFFF00"/>
                </a:solidFill>
                <a:latin typeface="Comic Sans MS"/>
                <a:cs typeface="Comic Sans MS"/>
              </a:rPr>
              <a:t>too..</a:t>
            </a:r>
            <a:endParaRPr sz="32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000" spc="-5" dirty="0">
                <a:latin typeface="Comic Sans MS"/>
                <a:cs typeface="Comic Sans MS"/>
              </a:rPr>
              <a:t>Habitat destruction through natural processes </a:t>
            </a:r>
            <a:r>
              <a:rPr sz="3000" spc="-885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such</a:t>
            </a:r>
            <a:r>
              <a:rPr sz="3000" spc="-10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as </a:t>
            </a:r>
            <a:r>
              <a:rPr sz="3000" spc="-5" dirty="0">
                <a:latin typeface="Comic Sans MS"/>
                <a:cs typeface="Comic Sans MS"/>
              </a:rPr>
              <a:t>volcanism,</a:t>
            </a:r>
            <a:r>
              <a:rPr sz="300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fire </a:t>
            </a:r>
            <a:r>
              <a:rPr sz="3000" dirty="0">
                <a:latin typeface="Comic Sans MS"/>
                <a:cs typeface="Comic Sans MS"/>
              </a:rPr>
              <a:t>and </a:t>
            </a:r>
            <a:r>
              <a:rPr sz="3000" spc="-5" dirty="0">
                <a:latin typeface="Comic Sans MS"/>
                <a:cs typeface="Comic Sans MS"/>
              </a:rPr>
              <a:t>climate</a:t>
            </a:r>
            <a:r>
              <a:rPr sz="300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change</a:t>
            </a:r>
            <a:r>
              <a:rPr sz="300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is </a:t>
            </a:r>
            <a:r>
              <a:rPr sz="300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well</a:t>
            </a:r>
            <a:r>
              <a:rPr sz="3000" dirty="0">
                <a:latin typeface="Comic Sans MS"/>
                <a:cs typeface="Comic Sans MS"/>
              </a:rPr>
              <a:t> </a:t>
            </a:r>
            <a:r>
              <a:rPr sz="3000" spc="-10" dirty="0">
                <a:latin typeface="Comic Sans MS"/>
                <a:cs typeface="Comic Sans MS"/>
              </a:rPr>
              <a:t>documented</a:t>
            </a:r>
            <a:r>
              <a:rPr sz="300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in the fossil </a:t>
            </a:r>
            <a:r>
              <a:rPr sz="3000" spc="-10" dirty="0">
                <a:latin typeface="Comic Sans MS"/>
                <a:cs typeface="Comic Sans MS"/>
              </a:rPr>
              <a:t>record.</a:t>
            </a:r>
            <a:r>
              <a:rPr sz="3000" spc="-5" dirty="0">
                <a:latin typeface="Comic Sans MS"/>
                <a:cs typeface="Comic Sans MS"/>
              </a:rPr>
              <a:t> One </a:t>
            </a:r>
            <a:r>
              <a:rPr sz="3000" dirty="0">
                <a:latin typeface="Comic Sans MS"/>
                <a:cs typeface="Comic Sans MS"/>
              </a:rPr>
              <a:t> study </a:t>
            </a:r>
            <a:r>
              <a:rPr sz="3000" spc="-5" dirty="0">
                <a:latin typeface="Comic Sans MS"/>
                <a:cs typeface="Comic Sans MS"/>
              </a:rPr>
              <a:t>shows that fragmentation </a:t>
            </a:r>
            <a:r>
              <a:rPr sz="3000" dirty="0">
                <a:latin typeface="Comic Sans MS"/>
                <a:cs typeface="Comic Sans MS"/>
              </a:rPr>
              <a:t>of </a:t>
            </a:r>
            <a:r>
              <a:rPr sz="3000" spc="-5" dirty="0">
                <a:latin typeface="Comic Sans MS"/>
                <a:cs typeface="Comic Sans MS"/>
              </a:rPr>
              <a:t>tropical </a:t>
            </a:r>
            <a:r>
              <a:rPr sz="300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rainforest in </a:t>
            </a:r>
            <a:r>
              <a:rPr sz="3000" dirty="0">
                <a:latin typeface="Comic Sans MS"/>
                <a:cs typeface="Comic Sans MS"/>
              </a:rPr>
              <a:t>euro </a:t>
            </a:r>
            <a:r>
              <a:rPr sz="3000" spc="-5" dirty="0">
                <a:latin typeface="Comic Sans MS"/>
                <a:cs typeface="Comic Sans MS"/>
              </a:rPr>
              <a:t>3000 million </a:t>
            </a:r>
            <a:r>
              <a:rPr sz="3000" dirty="0">
                <a:latin typeface="Comic Sans MS"/>
                <a:cs typeface="Comic Sans MS"/>
              </a:rPr>
              <a:t>years ago </a:t>
            </a:r>
            <a:r>
              <a:rPr sz="3000" spc="-5" dirty="0">
                <a:latin typeface="Comic Sans MS"/>
                <a:cs typeface="Comic Sans MS"/>
              </a:rPr>
              <a:t>lead </a:t>
            </a:r>
            <a:r>
              <a:rPr sz="300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to</a:t>
            </a:r>
            <a:r>
              <a:rPr sz="3000" spc="-10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a great</a:t>
            </a:r>
            <a:r>
              <a:rPr sz="3000" spc="-2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loss</a:t>
            </a:r>
            <a:r>
              <a:rPr sz="3000" spc="15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of</a:t>
            </a:r>
            <a:r>
              <a:rPr sz="3000" spc="5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amphibian</a:t>
            </a:r>
            <a:r>
              <a:rPr sz="3000" spc="-1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diversity.</a:t>
            </a:r>
            <a:endParaRPr sz="3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76" y="227075"/>
            <a:ext cx="4194048" cy="31409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0476" y="150876"/>
            <a:ext cx="4346448" cy="27691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876" y="3579876"/>
            <a:ext cx="3889248" cy="30038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1291" y="3198876"/>
            <a:ext cx="4709160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238455"/>
            <a:ext cx="47631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50440" algn="l"/>
              </a:tabLst>
            </a:pP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Solutions	</a:t>
            </a:r>
            <a:r>
              <a:rPr sz="3600" dirty="0">
                <a:solidFill>
                  <a:srgbClr val="FFFF00"/>
                </a:solidFill>
                <a:latin typeface="Comic Sans MS"/>
                <a:cs typeface="Comic Sans MS"/>
              </a:rPr>
              <a:t>on</a:t>
            </a:r>
            <a:r>
              <a:rPr sz="3600" spc="-4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for</a:t>
            </a:r>
            <a:r>
              <a:rPr sz="3600" spc="-5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spc="-10" dirty="0">
                <a:solidFill>
                  <a:srgbClr val="FFFF00"/>
                </a:solidFill>
                <a:latin typeface="Comic Sans MS"/>
                <a:cs typeface="Comic Sans MS"/>
              </a:rPr>
              <a:t>this..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1343914"/>
            <a:ext cx="8115934" cy="404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~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Protecting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remaining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intact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section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of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natural </a:t>
            </a:r>
            <a:r>
              <a:rPr sz="2400" dirty="0">
                <a:latin typeface="Comic Sans MS"/>
                <a:cs typeface="Comic Sans MS"/>
              </a:rPr>
              <a:t>habitat.</a:t>
            </a:r>
            <a:endParaRPr sz="24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latin typeface="Comic Sans MS"/>
                <a:cs typeface="Comic Sans MS"/>
              </a:rPr>
              <a:t>~ </a:t>
            </a:r>
            <a:r>
              <a:rPr sz="2400" spc="-5" dirty="0">
                <a:latin typeface="Comic Sans MS"/>
                <a:cs typeface="Comic Sans MS"/>
              </a:rPr>
              <a:t>Reduce </a:t>
            </a:r>
            <a:r>
              <a:rPr sz="2400" dirty="0">
                <a:latin typeface="Comic Sans MS"/>
                <a:cs typeface="Comic Sans MS"/>
              </a:rPr>
              <a:t>human </a:t>
            </a:r>
            <a:r>
              <a:rPr sz="2400" spc="-5" dirty="0">
                <a:latin typeface="Comic Sans MS"/>
                <a:cs typeface="Comic Sans MS"/>
              </a:rPr>
              <a:t>population </a:t>
            </a:r>
            <a:r>
              <a:rPr sz="2400" dirty="0">
                <a:latin typeface="Comic Sans MS"/>
                <a:cs typeface="Comic Sans MS"/>
              </a:rPr>
              <a:t>and expansion of </a:t>
            </a:r>
            <a:r>
              <a:rPr sz="2400" spc="-5" dirty="0">
                <a:latin typeface="Comic Sans MS"/>
                <a:cs typeface="Comic Sans MS"/>
              </a:rPr>
              <a:t>urbanisation </a:t>
            </a:r>
            <a:r>
              <a:rPr sz="2400" spc="-70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and</a:t>
            </a:r>
            <a:r>
              <a:rPr sz="2400" spc="-5" dirty="0">
                <a:latin typeface="Comic Sans MS"/>
                <a:cs typeface="Comic Sans MS"/>
              </a:rPr>
              <a:t> </a:t>
            </a:r>
            <a:r>
              <a:rPr sz="2400" spc="-10" dirty="0">
                <a:latin typeface="Comic Sans MS"/>
                <a:cs typeface="Comic Sans MS"/>
              </a:rPr>
              <a:t>industries.</a:t>
            </a:r>
            <a:endParaRPr sz="2400">
              <a:latin typeface="Comic Sans MS"/>
              <a:cs typeface="Comic Sans MS"/>
            </a:endParaRPr>
          </a:p>
          <a:p>
            <a:pPr marL="12700" marR="305435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latin typeface="Comic Sans MS"/>
                <a:cs typeface="Comic Sans MS"/>
              </a:rPr>
              <a:t>~ </a:t>
            </a:r>
            <a:r>
              <a:rPr sz="2400" spc="-5" dirty="0">
                <a:latin typeface="Comic Sans MS"/>
                <a:cs typeface="Comic Sans MS"/>
              </a:rPr>
              <a:t>Educating the </a:t>
            </a:r>
            <a:r>
              <a:rPr sz="2400" dirty="0">
                <a:latin typeface="Comic Sans MS"/>
                <a:cs typeface="Comic Sans MS"/>
              </a:rPr>
              <a:t>public about </a:t>
            </a:r>
            <a:r>
              <a:rPr sz="2400" spc="-5" dirty="0">
                <a:latin typeface="Comic Sans MS"/>
                <a:cs typeface="Comic Sans MS"/>
              </a:rPr>
              <a:t>the importance </a:t>
            </a:r>
            <a:r>
              <a:rPr sz="2400" dirty="0">
                <a:latin typeface="Comic Sans MS"/>
                <a:cs typeface="Comic Sans MS"/>
              </a:rPr>
              <a:t>of </a:t>
            </a:r>
            <a:r>
              <a:rPr sz="2400" spc="-5" dirty="0">
                <a:latin typeface="Comic Sans MS"/>
                <a:cs typeface="Comic Sans MS"/>
              </a:rPr>
              <a:t>natural </a:t>
            </a:r>
            <a:r>
              <a:rPr sz="2400" spc="-70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habitat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and </a:t>
            </a:r>
            <a:r>
              <a:rPr sz="2400" spc="-5" dirty="0">
                <a:latin typeface="Comic Sans MS"/>
                <a:cs typeface="Comic Sans MS"/>
              </a:rPr>
              <a:t>bio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diversity.</a:t>
            </a:r>
            <a:endParaRPr sz="2400">
              <a:latin typeface="Comic Sans MS"/>
              <a:cs typeface="Comic Sans MS"/>
            </a:endParaRPr>
          </a:p>
          <a:p>
            <a:pPr marL="12700" marR="243840">
              <a:lnSpc>
                <a:spcPct val="100000"/>
              </a:lnSpc>
              <a:spcBef>
                <a:spcPts val="2860"/>
              </a:spcBef>
            </a:pPr>
            <a:r>
              <a:rPr sz="2400" spc="-5" dirty="0">
                <a:latin typeface="Comic Sans MS"/>
                <a:cs typeface="Comic Sans MS"/>
              </a:rPr>
              <a:t>~</a:t>
            </a:r>
            <a:r>
              <a:rPr sz="2400" spc="-5" dirty="0">
                <a:latin typeface="Calibri"/>
                <a:cs typeface="Calibri"/>
              </a:rPr>
              <a:t>Solutions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habitat </a:t>
            </a:r>
            <a:r>
              <a:rPr sz="2400" spc="-5" dirty="0">
                <a:latin typeface="Calibri"/>
                <a:cs typeface="Calibri"/>
              </a:rPr>
              <a:t>loss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dirty="0">
                <a:latin typeface="Calibri"/>
                <a:cs typeface="Calibri"/>
              </a:rPr>
              <a:t>include </a:t>
            </a:r>
            <a:r>
              <a:rPr sz="2400" spc="-5" dirty="0">
                <a:latin typeface="Calibri"/>
                <a:cs typeface="Calibri"/>
              </a:rPr>
              <a:t>planting </a:t>
            </a:r>
            <a:r>
              <a:rPr sz="2400" spc="-10" dirty="0">
                <a:latin typeface="Calibri"/>
                <a:cs typeface="Calibri"/>
              </a:rPr>
              <a:t>trees, </a:t>
            </a:r>
            <a:r>
              <a:rPr sz="2400" spc="-5" dirty="0">
                <a:latin typeface="Calibri"/>
                <a:cs typeface="Calibri"/>
              </a:rPr>
              <a:t>planting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home </a:t>
            </a:r>
            <a:r>
              <a:rPr sz="2400" spc="-15" dirty="0">
                <a:latin typeface="Calibri"/>
                <a:cs typeface="Calibri"/>
              </a:rPr>
              <a:t>gardens </a:t>
            </a:r>
            <a:r>
              <a:rPr sz="2400" spc="-5" dirty="0">
                <a:latin typeface="Calibri"/>
                <a:cs typeface="Calibri"/>
              </a:rPr>
              <a:t>so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reduce need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man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need </a:t>
            </a:r>
            <a:r>
              <a:rPr sz="2400" spc="-15" dirty="0">
                <a:latin typeface="Calibri"/>
                <a:cs typeface="Calibri"/>
              </a:rPr>
              <a:t>large </a:t>
            </a:r>
            <a:r>
              <a:rPr sz="2400" dirty="0">
                <a:latin typeface="Calibri"/>
                <a:cs typeface="Calibri"/>
              </a:rPr>
              <a:t>lands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agricultural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farms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habitat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loss.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" y="150876"/>
            <a:ext cx="4456176" cy="31272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2876" y="150876"/>
            <a:ext cx="4270248" cy="35844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595" y="3579874"/>
            <a:ext cx="4453128" cy="32034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99076" y="4113276"/>
            <a:ext cx="4194048" cy="259384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982723" y="2154935"/>
            <a:ext cx="5408930" cy="2216150"/>
            <a:chOff x="1982723" y="2154935"/>
            <a:chExt cx="5408930" cy="2216150"/>
          </a:xfrm>
        </p:grpSpPr>
        <p:sp>
          <p:nvSpPr>
            <p:cNvPr id="8" name="object 8"/>
            <p:cNvSpPr/>
            <p:nvPr/>
          </p:nvSpPr>
          <p:spPr>
            <a:xfrm>
              <a:off x="2515361" y="2439161"/>
              <a:ext cx="4343400" cy="1324610"/>
            </a:xfrm>
            <a:custGeom>
              <a:avLst/>
              <a:gdLst/>
              <a:ahLst/>
              <a:cxnLst/>
              <a:rect l="l" t="t" r="r" b="b"/>
              <a:pathLst>
                <a:path w="4343400" h="1324610">
                  <a:moveTo>
                    <a:pt x="4343399" y="0"/>
                  </a:moveTo>
                  <a:lnTo>
                    <a:pt x="0" y="0"/>
                  </a:lnTo>
                  <a:lnTo>
                    <a:pt x="0" y="1324356"/>
                  </a:lnTo>
                  <a:lnTo>
                    <a:pt x="4343399" y="1324356"/>
                  </a:lnTo>
                  <a:lnTo>
                    <a:pt x="4343399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5361" y="2439161"/>
              <a:ext cx="4343400" cy="1324610"/>
            </a:xfrm>
            <a:custGeom>
              <a:avLst/>
              <a:gdLst/>
              <a:ahLst/>
              <a:cxnLst/>
              <a:rect l="l" t="t" r="r" b="b"/>
              <a:pathLst>
                <a:path w="4343400" h="1324610">
                  <a:moveTo>
                    <a:pt x="0" y="1324356"/>
                  </a:moveTo>
                  <a:lnTo>
                    <a:pt x="4343399" y="1324356"/>
                  </a:lnTo>
                  <a:lnTo>
                    <a:pt x="4343399" y="0"/>
                  </a:lnTo>
                  <a:lnTo>
                    <a:pt x="0" y="0"/>
                  </a:lnTo>
                  <a:lnTo>
                    <a:pt x="0" y="1324356"/>
                  </a:lnTo>
                  <a:close/>
                </a:path>
              </a:pathLst>
            </a:custGeom>
            <a:ln w="25907">
              <a:solidFill>
                <a:srgbClr val="5C46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2723" y="2154935"/>
              <a:ext cx="5408676" cy="221589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93594" y="2409266"/>
            <a:ext cx="4135754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dirty="0">
                <a:solidFill>
                  <a:srgbClr val="FF0000"/>
                </a:solidFill>
                <a:latin typeface="Comic Sans MS"/>
                <a:cs typeface="Comic Sans MS"/>
              </a:rPr>
              <a:t>Poaching</a:t>
            </a:r>
            <a:endParaRPr sz="8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8979535" cy="642747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355600" algn="l"/>
              </a:tabLst>
            </a:pPr>
            <a:r>
              <a:rPr sz="4400" dirty="0">
                <a:solidFill>
                  <a:srgbClr val="FF0000"/>
                </a:solidFill>
                <a:latin typeface="Comic Sans MS"/>
                <a:cs typeface="Comic Sans MS"/>
              </a:rPr>
              <a:t>Poaching:-</a:t>
            </a:r>
            <a:endParaRPr sz="4400">
              <a:latin typeface="Comic Sans MS"/>
              <a:cs typeface="Comic Sans MS"/>
            </a:endParaRPr>
          </a:p>
          <a:p>
            <a:pPr marL="355600" marR="5080" indent="-342900">
              <a:lnSpc>
                <a:spcPct val="100899"/>
              </a:lnSpc>
              <a:spcBef>
                <a:spcPts val="7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Comic Sans MS"/>
                <a:cs typeface="Comic Sans MS"/>
              </a:rPr>
              <a:t>Poaching</a:t>
            </a:r>
            <a:r>
              <a:rPr sz="3200" b="1" spc="-42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is</a:t>
            </a:r>
            <a:r>
              <a:rPr sz="3200" spc="2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the</a:t>
            </a:r>
            <a:r>
              <a:rPr sz="3200" spc="15" dirty="0">
                <a:latin typeface="Comic Sans MS"/>
                <a:cs typeface="Comic Sans MS"/>
              </a:rPr>
              <a:t> </a:t>
            </a:r>
            <a:r>
              <a:rPr sz="3200" spc="-10" dirty="0">
                <a:latin typeface="Calibri"/>
                <a:cs typeface="Calibri"/>
              </a:rPr>
              <a:t>hunting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harvesting</a:t>
            </a:r>
            <a:r>
              <a:rPr sz="3200" spc="295" dirty="0">
                <a:latin typeface="Calibri"/>
                <a:cs typeface="Calibri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taking</a:t>
            </a:r>
            <a:r>
              <a:rPr sz="3200" spc="10" dirty="0">
                <a:latin typeface="Comic Sans MS"/>
                <a:cs typeface="Comic Sans MS"/>
              </a:rPr>
              <a:t> </a:t>
            </a:r>
            <a:r>
              <a:rPr sz="3200" spc="-10" dirty="0">
                <a:latin typeface="Comic Sans MS"/>
                <a:cs typeface="Comic Sans MS"/>
              </a:rPr>
              <a:t>of </a:t>
            </a:r>
            <a:r>
              <a:rPr sz="3200" spc="-944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wild </a:t>
            </a:r>
            <a:r>
              <a:rPr sz="3200" dirty="0">
                <a:latin typeface="Comic Sans MS"/>
                <a:cs typeface="Comic Sans MS"/>
              </a:rPr>
              <a:t>plants or </a:t>
            </a:r>
            <a:r>
              <a:rPr sz="3200" spc="-5" dirty="0">
                <a:latin typeface="Comic Sans MS"/>
                <a:cs typeface="Comic Sans MS"/>
              </a:rPr>
              <a:t>animals,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such as</a:t>
            </a:r>
            <a:endParaRPr sz="3200">
              <a:latin typeface="Comic Sans MS"/>
              <a:cs typeface="Comic Sans MS"/>
            </a:endParaRPr>
          </a:p>
          <a:p>
            <a:pPr marL="355600" marR="1725930">
              <a:lnSpc>
                <a:spcPct val="100000"/>
              </a:lnSpc>
            </a:pPr>
            <a:r>
              <a:rPr sz="3200" spc="-5" dirty="0">
                <a:latin typeface="Comic Sans MS"/>
                <a:cs typeface="Comic Sans MS"/>
              </a:rPr>
              <a:t>through </a:t>
            </a:r>
            <a:r>
              <a:rPr sz="3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cs typeface="Comic Sans MS"/>
                <a:hlinkClick r:id="rId2"/>
              </a:rPr>
              <a:t>hunting</a:t>
            </a:r>
            <a:r>
              <a:rPr sz="3200" dirty="0">
                <a:latin typeface="Comic Sans MS"/>
                <a:cs typeface="Comic Sans MS"/>
              </a:rPr>
              <a:t>, </a:t>
            </a:r>
            <a:r>
              <a:rPr sz="3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cs typeface="Comic Sans MS"/>
                <a:hlinkClick r:id="rId3"/>
              </a:rPr>
              <a:t>harvesting</a:t>
            </a:r>
            <a:r>
              <a:rPr sz="3200" dirty="0">
                <a:latin typeface="Comic Sans MS"/>
                <a:cs typeface="Comic Sans MS"/>
              </a:rPr>
              <a:t>, </a:t>
            </a:r>
            <a:r>
              <a:rPr sz="3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cs typeface="Comic Sans MS"/>
                <a:hlinkClick r:id="rId4"/>
              </a:rPr>
              <a:t>fishing</a:t>
            </a:r>
            <a:r>
              <a:rPr sz="3200" dirty="0">
                <a:latin typeface="Comic Sans MS"/>
                <a:cs typeface="Comic Sans MS"/>
              </a:rPr>
              <a:t>, </a:t>
            </a:r>
            <a:r>
              <a:rPr sz="3200" spc="-944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or</a:t>
            </a:r>
            <a:r>
              <a:rPr sz="3200" spc="5" dirty="0">
                <a:latin typeface="Comic Sans MS"/>
                <a:cs typeface="Comic Sans MS"/>
              </a:rPr>
              <a:t> </a:t>
            </a:r>
            <a:r>
              <a:rPr sz="3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cs typeface="Comic Sans MS"/>
                <a:hlinkClick r:id="rId5"/>
              </a:rPr>
              <a:t>trapping</a:t>
            </a:r>
            <a:r>
              <a:rPr sz="3200" dirty="0">
                <a:latin typeface="Comic Sans MS"/>
                <a:cs typeface="Comic Sans MS"/>
              </a:rPr>
              <a:t>.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55600" algn="l"/>
              </a:tabLst>
            </a:pPr>
            <a:r>
              <a:rPr sz="4400" spc="-5" dirty="0">
                <a:solidFill>
                  <a:srgbClr val="FF0000"/>
                </a:solidFill>
                <a:latin typeface="Comic Sans MS"/>
                <a:cs typeface="Comic Sans MS"/>
              </a:rPr>
              <a:t>History</a:t>
            </a:r>
            <a:r>
              <a:rPr sz="4400" spc="-5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4400" dirty="0">
                <a:solidFill>
                  <a:srgbClr val="FF0000"/>
                </a:solidFill>
                <a:latin typeface="Comic Sans MS"/>
                <a:cs typeface="Comic Sans MS"/>
              </a:rPr>
              <a:t>of</a:t>
            </a:r>
            <a:r>
              <a:rPr sz="4400" spc="-1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4400" dirty="0">
                <a:solidFill>
                  <a:srgbClr val="FF0000"/>
                </a:solidFill>
                <a:latin typeface="Comic Sans MS"/>
                <a:cs typeface="Comic Sans MS"/>
              </a:rPr>
              <a:t>poaching</a:t>
            </a:r>
            <a:endParaRPr sz="44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omic Sans MS"/>
                <a:cs typeface="Comic Sans MS"/>
              </a:rPr>
              <a:t>~ Millions of</a:t>
            </a:r>
            <a:r>
              <a:rPr sz="3200" spc="-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years ago,</a:t>
            </a:r>
            <a:r>
              <a:rPr sz="3200" spc="-5" dirty="0">
                <a:latin typeface="Comic Sans MS"/>
                <a:cs typeface="Comic Sans MS"/>
              </a:rPr>
              <a:t> in</a:t>
            </a:r>
            <a:r>
              <a:rPr sz="3200" dirty="0">
                <a:latin typeface="Comic Sans MS"/>
                <a:cs typeface="Comic Sans MS"/>
              </a:rPr>
              <a:t> the </a:t>
            </a:r>
            <a:r>
              <a:rPr sz="3200" spc="-5" dirty="0">
                <a:latin typeface="Comic Sans MS"/>
                <a:cs typeface="Comic Sans MS"/>
              </a:rPr>
              <a:t>Stone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Age</a:t>
            </a:r>
            <a:endParaRPr sz="3200">
              <a:latin typeface="Comic Sans MS"/>
              <a:cs typeface="Comic Sans MS"/>
            </a:endParaRPr>
          </a:p>
          <a:p>
            <a:pPr marL="355600" marR="98806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omic Sans MS"/>
                <a:cs typeface="Comic Sans MS"/>
              </a:rPr>
              <a:t>~Followed through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the</a:t>
            </a:r>
            <a:r>
              <a:rPr sz="3200" dirty="0">
                <a:latin typeface="Comic Sans MS"/>
                <a:cs typeface="Comic Sans MS"/>
              </a:rPr>
              <a:t> ages, </a:t>
            </a:r>
            <a:r>
              <a:rPr sz="3200" spc="-5" dirty="0">
                <a:latin typeface="Comic Sans MS"/>
                <a:cs typeface="Comic Sans MS"/>
              </a:rPr>
              <a:t>to</a:t>
            </a:r>
            <a:r>
              <a:rPr sz="3200" spc="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even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the </a:t>
            </a:r>
            <a:r>
              <a:rPr sz="3200" spc="-94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tribal natives</a:t>
            </a:r>
            <a:endParaRPr sz="3200">
              <a:latin typeface="Comic Sans MS"/>
              <a:cs typeface="Comic Sans MS"/>
            </a:endParaRPr>
          </a:p>
          <a:p>
            <a:pPr marL="355600" marR="3683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omic Sans MS"/>
                <a:cs typeface="Comic Sans MS"/>
              </a:rPr>
              <a:t>~but </a:t>
            </a:r>
            <a:r>
              <a:rPr sz="3200" spc="-5" dirty="0">
                <a:latin typeface="Comic Sans MS"/>
                <a:cs typeface="Comic Sans MS"/>
              </a:rPr>
              <a:t>it was during the </a:t>
            </a:r>
            <a:r>
              <a:rPr sz="3200" dirty="0">
                <a:latin typeface="Comic Sans MS"/>
                <a:cs typeface="Comic Sans MS"/>
              </a:rPr>
              <a:t>Late Middle </a:t>
            </a:r>
            <a:r>
              <a:rPr sz="3200" spc="-5" dirty="0">
                <a:latin typeface="Comic Sans MS"/>
                <a:cs typeface="Comic Sans MS"/>
              </a:rPr>
              <a:t>Ages that </a:t>
            </a:r>
            <a:r>
              <a:rPr sz="3200" spc="-944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poaching</a:t>
            </a:r>
            <a:r>
              <a:rPr sz="3200" spc="-5" dirty="0">
                <a:latin typeface="Comic Sans MS"/>
                <a:cs typeface="Comic Sans MS"/>
              </a:rPr>
              <a:t> became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a </a:t>
            </a:r>
            <a:r>
              <a:rPr sz="3200" spc="-5" dirty="0">
                <a:latin typeface="Comic Sans MS"/>
                <a:cs typeface="Comic Sans MS"/>
              </a:rPr>
              <a:t>punishable</a:t>
            </a:r>
            <a:r>
              <a:rPr sz="3200" spc="-1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offense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4773" y="461899"/>
            <a:ext cx="28536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22805"/>
            <a:ext cx="8149590" cy="383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59130" indent="-3429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term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Biodiversity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was first </a:t>
            </a:r>
            <a:r>
              <a:rPr sz="2400" dirty="0">
                <a:latin typeface="Times New Roman"/>
                <a:cs typeface="Times New Roman"/>
              </a:rPr>
              <a:t>coined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Walter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G. </a:t>
            </a:r>
            <a:r>
              <a:rPr sz="2400" dirty="0">
                <a:latin typeface="Times New Roman"/>
                <a:cs typeface="Times New Roman"/>
              </a:rPr>
              <a:t>Rosen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1986.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biosphere comprises </a:t>
            </a:r>
            <a:r>
              <a:rPr sz="2400" dirty="0">
                <a:latin typeface="Times New Roman"/>
                <a:cs typeface="Times New Roman"/>
              </a:rPr>
              <a:t>of a </a:t>
            </a:r>
            <a:r>
              <a:rPr sz="2400" spc="-5" dirty="0">
                <a:latin typeface="Times New Roman"/>
                <a:cs typeface="Times New Roman"/>
              </a:rPr>
              <a:t>complex collections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innumerable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organisms, </a:t>
            </a:r>
            <a:r>
              <a:rPr sz="2400" dirty="0">
                <a:latin typeface="Times New Roman"/>
                <a:cs typeface="Times New Roman"/>
              </a:rPr>
              <a:t>known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1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5" dirty="0">
                <a:latin typeface="Times New Roman"/>
                <a:cs typeface="Times New Roman"/>
              </a:rPr>
              <a:t>Biodiversity, </a:t>
            </a:r>
            <a:r>
              <a:rPr sz="2400" dirty="0">
                <a:latin typeface="Times New Roman"/>
                <a:cs typeface="Times New Roman"/>
              </a:rPr>
              <a:t>which </a:t>
            </a:r>
            <a:r>
              <a:rPr sz="2400" spc="-5" dirty="0">
                <a:latin typeface="Times New Roman"/>
                <a:cs typeface="Times New Roman"/>
              </a:rPr>
              <a:t>constitute the </a:t>
            </a:r>
            <a:r>
              <a:rPr sz="2400" dirty="0">
                <a:latin typeface="Times New Roman"/>
                <a:cs typeface="Times New Roman"/>
              </a:rPr>
              <a:t> vital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life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support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survival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human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race.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Biological </a:t>
            </a:r>
            <a:r>
              <a:rPr sz="2400" spc="-20" dirty="0">
                <a:latin typeface="Times New Roman"/>
                <a:cs typeface="Times New Roman"/>
              </a:rPr>
              <a:t>diversity, </a:t>
            </a:r>
            <a:r>
              <a:rPr sz="2400" spc="-5" dirty="0">
                <a:latin typeface="Times New Roman"/>
                <a:cs typeface="Times New Roman"/>
              </a:rPr>
              <a:t>abbreviated as </a:t>
            </a:r>
            <a:r>
              <a:rPr sz="2400" spc="-15" dirty="0">
                <a:latin typeface="Times New Roman"/>
                <a:cs typeface="Times New Roman"/>
              </a:rPr>
              <a:t>biodiversity, </a:t>
            </a:r>
            <a:r>
              <a:rPr sz="2400" dirty="0">
                <a:latin typeface="Times New Roman"/>
                <a:cs typeface="Times New Roman"/>
              </a:rPr>
              <a:t>represent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sum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total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various life </a:t>
            </a:r>
            <a:r>
              <a:rPr sz="2400" spc="-10" dirty="0">
                <a:latin typeface="Times New Roman"/>
                <a:cs typeface="Times New Roman"/>
              </a:rPr>
              <a:t>forms </a:t>
            </a:r>
            <a:r>
              <a:rPr sz="2400" dirty="0">
                <a:latin typeface="Times New Roman"/>
                <a:cs typeface="Times New Roman"/>
              </a:rPr>
              <a:t>such </a:t>
            </a:r>
            <a:r>
              <a:rPr sz="2400" spc="-5" dirty="0">
                <a:latin typeface="Times New Roman"/>
                <a:cs typeface="Times New Roman"/>
              </a:rPr>
              <a:t>as unicellular </a:t>
            </a:r>
            <a:r>
              <a:rPr sz="2400" dirty="0">
                <a:latin typeface="Times New Roman"/>
                <a:cs typeface="Times New Roman"/>
              </a:rPr>
              <a:t>fungi, </a:t>
            </a:r>
            <a:r>
              <a:rPr sz="2400" spc="-5" dirty="0">
                <a:latin typeface="Times New Roman"/>
                <a:cs typeface="Times New Roman"/>
              </a:rPr>
              <a:t>protozoa, </a:t>
            </a:r>
            <a:r>
              <a:rPr sz="2400" dirty="0">
                <a:latin typeface="Times New Roman"/>
                <a:cs typeface="Times New Roman"/>
              </a:rPr>
              <a:t> bacteria,</a:t>
            </a:r>
            <a:r>
              <a:rPr sz="2400" spc="4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4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multi</a:t>
            </a:r>
            <a:r>
              <a:rPr sz="2400" spc="4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cellular</a:t>
            </a:r>
            <a:r>
              <a:rPr sz="2400" spc="4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organisms</a:t>
            </a:r>
            <a:r>
              <a:rPr sz="2400" spc="48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4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48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plants,</a:t>
            </a:r>
            <a:r>
              <a:rPr sz="2400" spc="4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fishes,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mammals</a:t>
            </a:r>
            <a:r>
              <a:rPr sz="2400" spc="-5" dirty="0">
                <a:latin typeface="Times New Roman"/>
                <a:cs typeface="Times New Roman"/>
              </a:rPr>
              <a:t> at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various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biological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>
                <a:latin typeface="Times New Roman"/>
                <a:cs typeface="Times New Roman"/>
              </a:rPr>
              <a:t>levels</a:t>
            </a:r>
            <a:r>
              <a:rPr sz="2400">
                <a:latin typeface="Times New Roman"/>
                <a:cs typeface="Times New Roman"/>
              </a:rPr>
              <a:t> </a:t>
            </a:r>
            <a:r>
              <a:rPr sz="2400" spc="-5">
                <a:latin typeface="Times New Roman"/>
                <a:cs typeface="Times New Roman"/>
              </a:rPr>
              <a:t>including</a:t>
            </a:r>
            <a:r>
              <a:rPr sz="2400" spc="-10">
                <a:latin typeface="Times New Roman"/>
                <a:cs typeface="Times New Roman"/>
              </a:rPr>
              <a:t>, </a:t>
            </a:r>
            <a:r>
              <a:rPr sz="2400" spc="-5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habitats,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ecosystem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30852" cy="3278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2876" y="303275"/>
            <a:ext cx="4200144" cy="2822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579874"/>
            <a:ext cx="4881372" cy="3278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0076" y="3503676"/>
            <a:ext cx="3660648" cy="32034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500227"/>
            <a:ext cx="8982075" cy="52933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FF0000"/>
                </a:solidFill>
                <a:latin typeface="Comic Sans MS"/>
                <a:cs typeface="Comic Sans MS"/>
              </a:rPr>
              <a:t>Why</a:t>
            </a:r>
            <a:r>
              <a:rPr sz="3200" spc="-2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omic Sans MS"/>
                <a:cs typeface="Comic Sans MS"/>
              </a:rPr>
              <a:t>Poaching</a:t>
            </a:r>
            <a:r>
              <a:rPr sz="320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omic Sans MS"/>
                <a:cs typeface="Comic Sans MS"/>
              </a:rPr>
              <a:t>is </a:t>
            </a:r>
            <a:r>
              <a:rPr sz="3200" dirty="0">
                <a:solidFill>
                  <a:srgbClr val="FF0000"/>
                </a:solidFill>
                <a:latin typeface="Comic Sans MS"/>
                <a:cs typeface="Comic Sans MS"/>
              </a:rPr>
              <a:t>done???</a:t>
            </a:r>
            <a:endParaRPr sz="3200">
              <a:latin typeface="Comic Sans MS"/>
              <a:cs typeface="Comic Sans MS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  <a:tab pos="1370330" algn="l"/>
              </a:tabLst>
            </a:pPr>
            <a:r>
              <a:rPr sz="3200" dirty="0">
                <a:latin typeface="Comic Sans MS"/>
                <a:cs typeface="Comic Sans MS"/>
              </a:rPr>
              <a:t>~ Poaching </a:t>
            </a:r>
            <a:r>
              <a:rPr sz="3200" spc="-5" dirty="0">
                <a:latin typeface="Comic Sans MS"/>
                <a:cs typeface="Comic Sans MS"/>
              </a:rPr>
              <a:t>is done for </a:t>
            </a:r>
            <a:r>
              <a:rPr sz="3200" dirty="0">
                <a:latin typeface="Comic Sans MS"/>
                <a:cs typeface="Comic Sans MS"/>
              </a:rPr>
              <a:t>large profits gained </a:t>
            </a:r>
            <a:r>
              <a:rPr sz="3200" spc="-5" dirty="0">
                <a:latin typeface="Comic Sans MS"/>
                <a:cs typeface="Comic Sans MS"/>
              </a:rPr>
              <a:t>by </a:t>
            </a:r>
            <a:r>
              <a:rPr sz="3200" spc="-944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the	</a:t>
            </a:r>
            <a:r>
              <a:rPr sz="3200" spc="-5" dirty="0">
                <a:latin typeface="Comic Sans MS"/>
                <a:cs typeface="Comic Sans MS"/>
              </a:rPr>
              <a:t>illegal </a:t>
            </a:r>
            <a:r>
              <a:rPr sz="3200" dirty="0">
                <a:latin typeface="Comic Sans MS"/>
                <a:cs typeface="Comic Sans MS"/>
              </a:rPr>
              <a:t>sale or </a:t>
            </a:r>
            <a:r>
              <a:rPr sz="3200" spc="-5" dirty="0">
                <a:latin typeface="Comic Sans MS"/>
                <a:cs typeface="Comic Sans MS"/>
              </a:rPr>
              <a:t>trade </a:t>
            </a:r>
            <a:r>
              <a:rPr sz="3200" dirty="0">
                <a:latin typeface="Comic Sans MS"/>
                <a:cs typeface="Comic Sans MS"/>
              </a:rPr>
              <a:t>of animal parts, </a:t>
            </a:r>
            <a:r>
              <a:rPr sz="3200" spc="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meat</a:t>
            </a:r>
            <a:r>
              <a:rPr sz="3200" spc="-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and</a:t>
            </a:r>
            <a:r>
              <a:rPr sz="3200" spc="-1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pelts.</a:t>
            </a:r>
            <a:endParaRPr sz="3200">
              <a:latin typeface="Comic Sans MS"/>
              <a:cs typeface="Comic Sans MS"/>
            </a:endParaRPr>
          </a:p>
          <a:p>
            <a:pPr marL="355600" marR="4114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omic Sans MS"/>
                <a:cs typeface="Comic Sans MS"/>
              </a:rPr>
              <a:t>~</a:t>
            </a:r>
            <a:r>
              <a:rPr sz="3200" spc="-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Exists </a:t>
            </a:r>
            <a:r>
              <a:rPr sz="3200" spc="-5" dirty="0">
                <a:latin typeface="Comic Sans MS"/>
                <a:cs typeface="Comic Sans MS"/>
              </a:rPr>
              <a:t>because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there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is</a:t>
            </a:r>
            <a:r>
              <a:rPr sz="3200" spc="1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a </a:t>
            </a:r>
            <a:r>
              <a:rPr sz="3200" spc="-5" dirty="0">
                <a:latin typeface="Comic Sans MS"/>
                <a:cs typeface="Comic Sans MS"/>
              </a:rPr>
              <a:t>demand</a:t>
            </a:r>
            <a:r>
              <a:rPr sz="3200" spc="-2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for 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these products, </a:t>
            </a:r>
            <a:r>
              <a:rPr sz="3200" dirty="0">
                <a:latin typeface="Comic Sans MS"/>
                <a:cs typeface="Comic Sans MS"/>
              </a:rPr>
              <a:t>caused by a lack of </a:t>
            </a:r>
            <a:r>
              <a:rPr sz="3200" spc="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education or </a:t>
            </a:r>
            <a:r>
              <a:rPr sz="3200" spc="-5" dirty="0">
                <a:latin typeface="Comic Sans MS"/>
                <a:cs typeface="Comic Sans MS"/>
              </a:rPr>
              <a:t>disregard for the </a:t>
            </a:r>
            <a:r>
              <a:rPr sz="3200" dirty="0">
                <a:latin typeface="Comic Sans MS"/>
                <a:cs typeface="Comic Sans MS"/>
              </a:rPr>
              <a:t>law </a:t>
            </a:r>
            <a:r>
              <a:rPr sz="3200" spc="-5" dirty="0">
                <a:latin typeface="Comic Sans MS"/>
                <a:cs typeface="Comic Sans MS"/>
              </a:rPr>
              <a:t>amongst </a:t>
            </a:r>
            <a:r>
              <a:rPr sz="3200" spc="-944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the buyers.</a:t>
            </a:r>
            <a:endParaRPr sz="3200">
              <a:latin typeface="Comic Sans MS"/>
              <a:cs typeface="Comic Sans MS"/>
            </a:endParaRPr>
          </a:p>
          <a:p>
            <a:pPr marL="355600" marR="40894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omic Sans MS"/>
                <a:cs typeface="Comic Sans MS"/>
              </a:rPr>
              <a:t>~ </a:t>
            </a:r>
            <a:r>
              <a:rPr sz="3200" spc="5" dirty="0">
                <a:latin typeface="Comic Sans MS"/>
                <a:cs typeface="Comic Sans MS"/>
              </a:rPr>
              <a:t>Many </a:t>
            </a:r>
            <a:r>
              <a:rPr sz="3200" dirty="0">
                <a:latin typeface="Comic Sans MS"/>
                <a:cs typeface="Comic Sans MS"/>
              </a:rPr>
              <a:t>cultures believe </a:t>
            </a:r>
            <a:r>
              <a:rPr sz="3200" spc="-5" dirty="0">
                <a:latin typeface="Comic Sans MS"/>
                <a:cs typeface="Comic Sans MS"/>
              </a:rPr>
              <a:t>that </a:t>
            </a:r>
            <a:r>
              <a:rPr sz="3200" dirty="0">
                <a:latin typeface="Comic Sans MS"/>
                <a:cs typeface="Comic Sans MS"/>
              </a:rPr>
              <a:t>certain animal </a:t>
            </a:r>
            <a:r>
              <a:rPr sz="3200" spc="-944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parts</a:t>
            </a:r>
            <a:r>
              <a:rPr sz="3200" spc="-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have </a:t>
            </a:r>
            <a:r>
              <a:rPr sz="3200" spc="-5" dirty="0">
                <a:latin typeface="Comic Sans MS"/>
                <a:cs typeface="Comic Sans MS"/>
              </a:rPr>
              <a:t>medicinal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value.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57936"/>
            <a:ext cx="704595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51535" algn="l"/>
              </a:tabLst>
            </a:pPr>
            <a:r>
              <a:rPr sz="3600" dirty="0">
                <a:solidFill>
                  <a:srgbClr val="FFFF00"/>
                </a:solidFill>
                <a:latin typeface="Comic Sans MS"/>
                <a:cs typeface="Comic Sans MS"/>
              </a:rPr>
              <a:t>Poaching</a:t>
            </a:r>
            <a:r>
              <a:rPr sz="3600" spc="-35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is</a:t>
            </a:r>
            <a:r>
              <a:rPr sz="3600" spc="-2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not</a:t>
            </a:r>
            <a:r>
              <a:rPr sz="3600" spc="-2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FFFF00"/>
                </a:solidFill>
                <a:latin typeface="Comic Sans MS"/>
                <a:cs typeface="Comic Sans MS"/>
              </a:rPr>
              <a:t>limited </a:t>
            </a: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to</a:t>
            </a:r>
            <a:r>
              <a:rPr sz="3600" spc="-2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FFFF00"/>
                </a:solidFill>
                <a:latin typeface="Comic Sans MS"/>
                <a:cs typeface="Comic Sans MS"/>
              </a:rPr>
              <a:t>animals </a:t>
            </a:r>
            <a:r>
              <a:rPr sz="3600" spc="-106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its	</a:t>
            </a:r>
            <a:r>
              <a:rPr sz="3600" dirty="0">
                <a:solidFill>
                  <a:srgbClr val="FFFF00"/>
                </a:solidFill>
                <a:latin typeface="Comic Sans MS"/>
                <a:cs typeface="Comic Sans MS"/>
              </a:rPr>
              <a:t>also</a:t>
            </a:r>
            <a:r>
              <a:rPr sz="3600" spc="-3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for</a:t>
            </a:r>
            <a:r>
              <a:rPr sz="3600" spc="-25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FF00"/>
                </a:solidFill>
                <a:latin typeface="Comic Sans MS"/>
                <a:cs typeface="Comic Sans MS"/>
              </a:rPr>
              <a:t>plants too…………!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1999615"/>
            <a:ext cx="7541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Three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of the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most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often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poached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species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in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the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park </a:t>
            </a:r>
            <a:r>
              <a:rPr sz="2400" spc="-70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are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galax,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black </a:t>
            </a:r>
            <a:r>
              <a:rPr sz="2400" dirty="0">
                <a:latin typeface="Comic Sans MS"/>
                <a:cs typeface="Comic Sans MS"/>
              </a:rPr>
              <a:t>cohosh, </a:t>
            </a:r>
            <a:r>
              <a:rPr sz="2400" spc="-5" dirty="0">
                <a:latin typeface="Comic Sans MS"/>
                <a:cs typeface="Comic Sans MS"/>
              </a:rPr>
              <a:t>and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ginseng.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884676"/>
            <a:ext cx="3154680" cy="23652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1276" y="3055620"/>
            <a:ext cx="2174748" cy="32705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89676" y="3884676"/>
            <a:ext cx="3203448" cy="24003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3540" y="6345123"/>
            <a:ext cx="8959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GALAX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2175" y="6345123"/>
            <a:ext cx="2022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Comic Sans MS"/>
                <a:cs typeface="Comic Sans MS"/>
              </a:rPr>
              <a:t>BLACK</a:t>
            </a:r>
            <a:r>
              <a:rPr sz="2000" spc="-7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COHOSH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5229" y="6345123"/>
            <a:ext cx="1252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GINSENG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44170"/>
            <a:ext cx="7987665" cy="56642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1929764" indent="-34290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00"/>
                </a:solidFill>
                <a:latin typeface="Comic Sans MS"/>
                <a:cs typeface="Comic Sans MS"/>
              </a:rPr>
              <a:t>How </a:t>
            </a:r>
            <a:r>
              <a:rPr sz="3200" dirty="0">
                <a:solidFill>
                  <a:srgbClr val="FFFF00"/>
                </a:solidFill>
                <a:latin typeface="Comic Sans MS"/>
                <a:cs typeface="Comic Sans MS"/>
              </a:rPr>
              <a:t>does poaching affect </a:t>
            </a:r>
            <a:r>
              <a:rPr sz="3200" spc="-5" dirty="0">
                <a:solidFill>
                  <a:srgbClr val="FFFF00"/>
                </a:solidFill>
                <a:latin typeface="Comic Sans MS"/>
                <a:cs typeface="Comic Sans MS"/>
              </a:rPr>
              <a:t>the </a:t>
            </a:r>
            <a:r>
              <a:rPr sz="3200" spc="-944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FFFF00"/>
                </a:solidFill>
                <a:latin typeface="Comic Sans MS"/>
                <a:cs typeface="Comic Sans MS"/>
              </a:rPr>
              <a:t>environment?</a:t>
            </a:r>
            <a:endParaRPr sz="3200">
              <a:latin typeface="Comic Sans MS"/>
              <a:cs typeface="Comic Sans MS"/>
            </a:endParaRPr>
          </a:p>
          <a:p>
            <a:pPr marL="355600" marR="133350" indent="-342900">
              <a:lnSpc>
                <a:spcPct val="9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omic Sans MS"/>
                <a:cs typeface="Comic Sans MS"/>
              </a:rPr>
              <a:t>~Poaching</a:t>
            </a:r>
            <a:r>
              <a:rPr sz="3000" spc="15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or </a:t>
            </a:r>
            <a:r>
              <a:rPr sz="3000" spc="-5" dirty="0">
                <a:latin typeface="Comic Sans MS"/>
                <a:cs typeface="Comic Sans MS"/>
              </a:rPr>
              <a:t>illegal</a:t>
            </a:r>
            <a:r>
              <a:rPr sz="3000" spc="5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hunting</a:t>
            </a:r>
            <a:r>
              <a:rPr sz="3000" spc="5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causes</a:t>
            </a:r>
            <a:r>
              <a:rPr sz="3000" spc="10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animals </a:t>
            </a:r>
            <a:r>
              <a:rPr sz="3000" spc="-885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endangered of </a:t>
            </a:r>
            <a:r>
              <a:rPr sz="3000" spc="-5" dirty="0">
                <a:latin typeface="Comic Sans MS"/>
                <a:cs typeface="Comic Sans MS"/>
              </a:rPr>
              <a:t>being </a:t>
            </a:r>
            <a:r>
              <a:rPr sz="3000" dirty="0">
                <a:latin typeface="Comic Sans MS"/>
                <a:cs typeface="Comic Sans MS"/>
              </a:rPr>
              <a:t>extinct. </a:t>
            </a:r>
            <a:r>
              <a:rPr sz="3000" spc="-5" dirty="0">
                <a:latin typeface="Comic Sans MS"/>
                <a:cs typeface="Comic Sans MS"/>
              </a:rPr>
              <a:t>If </a:t>
            </a:r>
            <a:r>
              <a:rPr sz="3000" dirty="0">
                <a:latin typeface="Comic Sans MS"/>
                <a:cs typeface="Comic Sans MS"/>
              </a:rPr>
              <a:t>more </a:t>
            </a:r>
            <a:r>
              <a:rPr sz="3000" spc="5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animals</a:t>
            </a:r>
            <a:r>
              <a:rPr sz="3000" spc="5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becomes</a:t>
            </a:r>
            <a:r>
              <a:rPr sz="3000" spc="-1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extinct</a:t>
            </a:r>
            <a:r>
              <a:rPr sz="3000" spc="-2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there's</a:t>
            </a:r>
            <a:endParaRPr sz="3000">
              <a:latin typeface="Comic Sans MS"/>
              <a:cs typeface="Comic Sans MS"/>
            </a:endParaRPr>
          </a:p>
          <a:p>
            <a:pPr marL="355600" marR="5080">
              <a:lnSpc>
                <a:spcPct val="90000"/>
              </a:lnSpc>
            </a:pPr>
            <a:r>
              <a:rPr sz="3000" dirty="0">
                <a:latin typeface="Comic Sans MS"/>
                <a:cs typeface="Comic Sans MS"/>
              </a:rPr>
              <a:t>a </a:t>
            </a:r>
            <a:r>
              <a:rPr sz="3000" spc="-5" dirty="0">
                <a:latin typeface="Comic Sans MS"/>
                <a:cs typeface="Comic Sans MS"/>
              </a:rPr>
              <a:t>disruption in </a:t>
            </a:r>
            <a:r>
              <a:rPr sz="3000" dirty="0">
                <a:latin typeface="Comic Sans MS"/>
                <a:cs typeface="Comic Sans MS"/>
              </a:rPr>
              <a:t>the </a:t>
            </a:r>
            <a:r>
              <a:rPr sz="3000" spc="-5" dirty="0">
                <a:latin typeface="Comic Sans MS"/>
                <a:cs typeface="Comic Sans MS"/>
              </a:rPr>
              <a:t>food chain, </a:t>
            </a:r>
            <a:r>
              <a:rPr sz="3000" dirty="0">
                <a:latin typeface="Comic Sans MS"/>
                <a:cs typeface="Comic Sans MS"/>
              </a:rPr>
              <a:t>and </a:t>
            </a:r>
            <a:r>
              <a:rPr sz="3000" spc="-5" dirty="0">
                <a:latin typeface="Comic Sans MS"/>
                <a:cs typeface="Comic Sans MS"/>
              </a:rPr>
              <a:t>that will </a:t>
            </a:r>
            <a:r>
              <a:rPr sz="3000" spc="-885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cause major </a:t>
            </a:r>
            <a:r>
              <a:rPr sz="3000" spc="-5" dirty="0">
                <a:latin typeface="Comic Sans MS"/>
                <a:cs typeface="Comic Sans MS"/>
              </a:rPr>
              <a:t>problems in </a:t>
            </a:r>
            <a:r>
              <a:rPr sz="3000" dirty="0">
                <a:latin typeface="Comic Sans MS"/>
                <a:cs typeface="Comic Sans MS"/>
              </a:rPr>
              <a:t>our ecosystem, </a:t>
            </a:r>
            <a:r>
              <a:rPr sz="3000" spc="5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resulting</a:t>
            </a:r>
            <a:r>
              <a:rPr sz="3000" spc="-1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eventually</a:t>
            </a:r>
            <a:r>
              <a:rPr sz="3000" spc="1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in </a:t>
            </a:r>
            <a:r>
              <a:rPr sz="3000" dirty="0">
                <a:latin typeface="Comic Sans MS"/>
                <a:cs typeface="Comic Sans MS"/>
              </a:rPr>
              <a:t>new adaptations of </a:t>
            </a:r>
            <a:r>
              <a:rPr sz="3000" spc="5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animals, and or species </a:t>
            </a:r>
            <a:r>
              <a:rPr sz="3000" spc="-5" dirty="0">
                <a:latin typeface="Comic Sans MS"/>
                <a:cs typeface="Comic Sans MS"/>
              </a:rPr>
              <a:t>beyond </a:t>
            </a:r>
            <a:r>
              <a:rPr sz="3000" dirty="0">
                <a:latin typeface="Comic Sans MS"/>
                <a:cs typeface="Comic Sans MS"/>
              </a:rPr>
              <a:t>human </a:t>
            </a:r>
            <a:r>
              <a:rPr sz="3000" spc="5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control.</a:t>
            </a:r>
            <a:endParaRPr sz="3000">
              <a:latin typeface="Comic Sans MS"/>
              <a:cs typeface="Comic Sans MS"/>
            </a:endParaRPr>
          </a:p>
          <a:p>
            <a:pPr marL="355600" marR="191770" indent="-342900">
              <a:lnSpc>
                <a:spcPct val="90000"/>
              </a:lnSpc>
              <a:spcBef>
                <a:spcPts val="72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dirty="0"/>
              <a:t>	</a:t>
            </a:r>
            <a:r>
              <a:rPr sz="3000" spc="-5" dirty="0">
                <a:latin typeface="Comic Sans MS"/>
                <a:cs typeface="Comic Sans MS"/>
              </a:rPr>
              <a:t>~Poaching results in </a:t>
            </a:r>
            <a:r>
              <a:rPr sz="3000" dirty="0">
                <a:latin typeface="Comic Sans MS"/>
                <a:cs typeface="Comic Sans MS"/>
              </a:rPr>
              <a:t>animals </a:t>
            </a:r>
            <a:r>
              <a:rPr sz="3000" spc="-5" dirty="0">
                <a:latin typeface="Comic Sans MS"/>
                <a:cs typeface="Comic Sans MS"/>
              </a:rPr>
              <a:t>being </a:t>
            </a:r>
            <a:r>
              <a:rPr sz="3000" spc="-10" dirty="0">
                <a:latin typeface="Comic Sans MS"/>
                <a:cs typeface="Comic Sans MS"/>
              </a:rPr>
              <a:t>hunted </a:t>
            </a:r>
            <a:r>
              <a:rPr sz="3000" spc="-885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too </a:t>
            </a:r>
            <a:r>
              <a:rPr sz="3000" dirty="0">
                <a:latin typeface="Comic Sans MS"/>
                <a:cs typeface="Comic Sans MS"/>
              </a:rPr>
              <a:t>soon </a:t>
            </a:r>
            <a:r>
              <a:rPr sz="3000" spc="-5" dirty="0">
                <a:latin typeface="Comic Sans MS"/>
                <a:cs typeface="Comic Sans MS"/>
              </a:rPr>
              <a:t>for </a:t>
            </a:r>
            <a:r>
              <a:rPr sz="3000" dirty="0">
                <a:latin typeface="Comic Sans MS"/>
                <a:cs typeface="Comic Sans MS"/>
              </a:rPr>
              <a:t>them </a:t>
            </a:r>
            <a:r>
              <a:rPr sz="3000" spc="-5" dirty="0">
                <a:latin typeface="Comic Sans MS"/>
                <a:cs typeface="Comic Sans MS"/>
              </a:rPr>
              <a:t>to </a:t>
            </a:r>
            <a:r>
              <a:rPr sz="3000" dirty="0">
                <a:latin typeface="Comic Sans MS"/>
                <a:cs typeface="Comic Sans MS"/>
              </a:rPr>
              <a:t>have </a:t>
            </a:r>
            <a:r>
              <a:rPr sz="3000" spc="-5" dirty="0">
                <a:latin typeface="Comic Sans MS"/>
                <a:cs typeface="Comic Sans MS"/>
              </a:rPr>
              <a:t>time to </a:t>
            </a:r>
            <a:r>
              <a:rPr sz="300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reproduce</a:t>
            </a:r>
            <a:r>
              <a:rPr sz="3000" spc="-25" dirty="0">
                <a:latin typeface="Comic Sans MS"/>
                <a:cs typeface="Comic Sans MS"/>
              </a:rPr>
              <a:t> </a:t>
            </a:r>
            <a:r>
              <a:rPr sz="3000" dirty="0">
                <a:latin typeface="Comic Sans MS"/>
                <a:cs typeface="Comic Sans MS"/>
              </a:rPr>
              <a:t>and</a:t>
            </a:r>
            <a:r>
              <a:rPr sz="3000" spc="20" dirty="0">
                <a:latin typeface="Comic Sans MS"/>
                <a:cs typeface="Comic Sans MS"/>
              </a:rPr>
              <a:t> </a:t>
            </a:r>
            <a:r>
              <a:rPr sz="3000" spc="-5" dirty="0">
                <a:latin typeface="Comic Sans MS"/>
                <a:cs typeface="Comic Sans MS"/>
              </a:rPr>
              <a:t>repopulate.</a:t>
            </a:r>
            <a:endParaRPr sz="3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3316" y="461899"/>
            <a:ext cx="63576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Recent</a:t>
            </a:r>
            <a:r>
              <a:rPr spc="-40" dirty="0"/>
              <a:t> </a:t>
            </a:r>
            <a:r>
              <a:rPr dirty="0"/>
              <a:t>Issue</a:t>
            </a:r>
            <a:r>
              <a:rPr spc="-15" dirty="0"/>
              <a:t> </a:t>
            </a:r>
            <a:r>
              <a:rPr spc="-5" dirty="0"/>
              <a:t>on</a:t>
            </a:r>
            <a:r>
              <a:rPr spc="-10" dirty="0"/>
              <a:t> Biodiversity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740" y="1461261"/>
            <a:ext cx="7981950" cy="438848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marR="80010" indent="-342900">
              <a:lnSpc>
                <a:spcPts val="2590"/>
              </a:lnSpc>
              <a:spcBef>
                <a:spcPts val="725"/>
              </a:spcBef>
              <a:buFont typeface="Arial MT"/>
              <a:buChar char="•"/>
              <a:tabLst>
                <a:tab pos="354965" algn="l"/>
                <a:tab pos="355600" algn="l"/>
                <a:tab pos="7193280" algn="l"/>
              </a:tabLst>
            </a:pPr>
            <a:r>
              <a:rPr sz="2700" spc="-5" dirty="0">
                <a:latin typeface="Calibri"/>
                <a:cs typeface="Calibri"/>
              </a:rPr>
              <a:t>Som</a:t>
            </a:r>
            <a:r>
              <a:rPr sz="2700" dirty="0">
                <a:latin typeface="Calibri"/>
                <a:cs typeface="Calibri"/>
              </a:rPr>
              <a:t>e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75%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f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g</a:t>
            </a:r>
            <a:r>
              <a:rPr sz="2700" dirty="0">
                <a:latin typeface="Calibri"/>
                <a:cs typeface="Calibri"/>
              </a:rPr>
              <a:t>en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tic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di</a:t>
            </a:r>
            <a:r>
              <a:rPr sz="2700" spc="-20" dirty="0">
                <a:latin typeface="Calibri"/>
                <a:cs typeface="Calibri"/>
              </a:rPr>
              <a:t>v</a:t>
            </a:r>
            <a:r>
              <a:rPr sz="2700" dirty="0">
                <a:latin typeface="Calibri"/>
                <a:cs typeface="Calibri"/>
              </a:rPr>
              <a:t>e</a:t>
            </a:r>
            <a:r>
              <a:rPr sz="2700" spc="-55" dirty="0">
                <a:latin typeface="Calibri"/>
                <a:cs typeface="Calibri"/>
              </a:rPr>
              <a:t>r</a:t>
            </a:r>
            <a:r>
              <a:rPr sz="2700" spc="-5" dirty="0">
                <a:latin typeface="Calibri"/>
                <a:cs typeface="Calibri"/>
              </a:rPr>
              <a:t>sit</a:t>
            </a:r>
            <a:r>
              <a:rPr sz="2700" dirty="0">
                <a:latin typeface="Calibri"/>
                <a:cs typeface="Calibri"/>
              </a:rPr>
              <a:t>y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f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</a:t>
            </a:r>
            <a:r>
              <a:rPr sz="2700" spc="-60" dirty="0">
                <a:latin typeface="Calibri"/>
                <a:cs typeface="Calibri"/>
              </a:rPr>
              <a:t>r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p</a:t>
            </a:r>
            <a:r>
              <a:rPr sz="2700" spc="-5" dirty="0">
                <a:latin typeface="Calibri"/>
                <a:cs typeface="Calibri"/>
              </a:rPr>
              <a:t> pl</a:t>
            </a:r>
            <a:r>
              <a:rPr sz="2700" spc="5" dirty="0">
                <a:latin typeface="Calibri"/>
                <a:cs typeface="Calibri"/>
              </a:rPr>
              <a:t>a</a:t>
            </a:r>
            <a:r>
              <a:rPr sz="2700" spc="-30" dirty="0">
                <a:latin typeface="Calibri"/>
                <a:cs typeface="Calibri"/>
              </a:rPr>
              <a:t>n</a:t>
            </a:r>
            <a:r>
              <a:rPr sz="2700" dirty="0">
                <a:latin typeface="Calibri"/>
                <a:cs typeface="Calibri"/>
              </a:rPr>
              <a:t>ts	</a:t>
            </a:r>
            <a:r>
              <a:rPr sz="2700" spc="-5" dirty="0">
                <a:latin typeface="Calibri"/>
                <a:cs typeface="Calibri"/>
              </a:rPr>
              <a:t>been  </a:t>
            </a:r>
            <a:r>
              <a:rPr sz="2700" spc="-10" dirty="0">
                <a:latin typeface="Calibri"/>
                <a:cs typeface="Calibri"/>
              </a:rPr>
              <a:t>lost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 </a:t>
            </a:r>
            <a:r>
              <a:rPr sz="2700" spc="-5" dirty="0">
                <a:latin typeface="Calibri"/>
                <a:cs typeface="Calibri"/>
              </a:rPr>
              <a:t>the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past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century.</a:t>
            </a:r>
            <a:endParaRPr sz="2700">
              <a:latin typeface="Calibri"/>
              <a:cs typeface="Calibri"/>
            </a:endParaRPr>
          </a:p>
          <a:p>
            <a:pPr marL="355600" marR="71120" indent="-342900">
              <a:lnSpc>
                <a:spcPct val="8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Some</a:t>
            </a:r>
            <a:r>
              <a:rPr sz="2700" spc="-10" dirty="0">
                <a:latin typeface="Calibri"/>
                <a:cs typeface="Calibri"/>
              </a:rPr>
              <a:t> scientists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estimate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that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many</a:t>
            </a:r>
            <a:r>
              <a:rPr sz="2700" dirty="0">
                <a:latin typeface="Calibri"/>
                <a:cs typeface="Calibri"/>
              </a:rPr>
              <a:t> as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3 </a:t>
            </a:r>
            <a:r>
              <a:rPr sz="2700" spc="-5" dirty="0">
                <a:latin typeface="Calibri"/>
                <a:cs typeface="Calibri"/>
              </a:rPr>
              <a:t>species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per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hour </a:t>
            </a:r>
            <a:r>
              <a:rPr sz="2700" spc="-15" dirty="0">
                <a:latin typeface="Calibri"/>
                <a:cs typeface="Calibri"/>
              </a:rPr>
              <a:t>are </a:t>
            </a:r>
            <a:r>
              <a:rPr sz="2700" spc="-10" dirty="0">
                <a:latin typeface="Calibri"/>
                <a:cs typeface="Calibri"/>
              </a:rPr>
              <a:t>going extinct </a:t>
            </a:r>
            <a:r>
              <a:rPr sz="2700" dirty="0">
                <a:latin typeface="Calibri"/>
                <a:cs typeface="Calibri"/>
              </a:rPr>
              <a:t>and 20,000 </a:t>
            </a:r>
            <a:r>
              <a:rPr sz="2700" spc="-10" dirty="0">
                <a:latin typeface="Calibri"/>
                <a:cs typeface="Calibri"/>
              </a:rPr>
              <a:t>extinctions </a:t>
            </a:r>
            <a:r>
              <a:rPr sz="2700" spc="-5" dirty="0">
                <a:latin typeface="Calibri"/>
                <a:cs typeface="Calibri"/>
              </a:rPr>
              <a:t>occur </a:t>
            </a:r>
            <a:r>
              <a:rPr sz="2700" dirty="0">
                <a:latin typeface="Calibri"/>
                <a:cs typeface="Calibri"/>
              </a:rPr>
              <a:t> each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65" dirty="0">
                <a:latin typeface="Calibri"/>
                <a:cs typeface="Calibri"/>
              </a:rPr>
              <a:t>year.</a:t>
            </a:r>
            <a:endParaRPr sz="2700">
              <a:latin typeface="Calibri"/>
              <a:cs typeface="Calibri"/>
            </a:endParaRPr>
          </a:p>
          <a:p>
            <a:pPr marL="355600" marR="577215" indent="-342900">
              <a:lnSpc>
                <a:spcPts val="2590"/>
              </a:lnSpc>
              <a:spcBef>
                <a:spcPts val="6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5" dirty="0">
                <a:latin typeface="Calibri"/>
                <a:cs typeface="Calibri"/>
              </a:rPr>
              <a:t>Roughly </a:t>
            </a:r>
            <a:r>
              <a:rPr sz="2700" spc="-5" dirty="0">
                <a:latin typeface="Calibri"/>
                <a:cs typeface="Calibri"/>
              </a:rPr>
              <a:t>one-third of </a:t>
            </a:r>
            <a:r>
              <a:rPr sz="2700" dirty="0">
                <a:latin typeface="Calibri"/>
                <a:cs typeface="Calibri"/>
              </a:rPr>
              <a:t>the </a:t>
            </a:r>
            <a:r>
              <a:rPr sz="2700" spc="-35" dirty="0">
                <a:latin typeface="Calibri"/>
                <a:cs typeface="Calibri"/>
              </a:rPr>
              <a:t>world’s </a:t>
            </a:r>
            <a:r>
              <a:rPr sz="2700" spc="-20" dirty="0">
                <a:latin typeface="Calibri"/>
                <a:cs typeface="Calibri"/>
              </a:rPr>
              <a:t>coral reef systems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have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been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destroyed </a:t>
            </a:r>
            <a:r>
              <a:rPr sz="2700" spc="-5" dirty="0">
                <a:latin typeface="Calibri"/>
                <a:cs typeface="Calibri"/>
              </a:rPr>
              <a:t>or highly</a:t>
            </a:r>
            <a:r>
              <a:rPr sz="2700" spc="-10" dirty="0">
                <a:latin typeface="Calibri"/>
                <a:cs typeface="Calibri"/>
              </a:rPr>
              <a:t> degraded.</a:t>
            </a:r>
            <a:endParaRPr sz="2700">
              <a:latin typeface="Calibri"/>
              <a:cs typeface="Calibri"/>
            </a:endParaRPr>
          </a:p>
          <a:p>
            <a:pPr marL="355600" marR="415925" indent="-342900">
              <a:lnSpc>
                <a:spcPct val="8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Calibri"/>
                <a:cs typeface="Calibri"/>
              </a:rPr>
              <a:t>About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24%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of</a:t>
            </a:r>
            <a:r>
              <a:rPr sz="2700" dirty="0">
                <a:latin typeface="Calibri"/>
                <a:cs typeface="Calibri"/>
              </a:rPr>
              <a:t> mammals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12%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of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bird </a:t>
            </a:r>
            <a:r>
              <a:rPr sz="2700" spc="-5" dirty="0">
                <a:latin typeface="Calibri"/>
                <a:cs typeface="Calibri"/>
              </a:rPr>
              <a:t>species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are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currently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considered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to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be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globally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threatened.</a:t>
            </a:r>
            <a:endParaRPr sz="2700">
              <a:latin typeface="Calibri"/>
              <a:cs typeface="Calibri"/>
            </a:endParaRPr>
          </a:p>
          <a:p>
            <a:pPr marL="355600" marR="5080" indent="-342900">
              <a:lnSpc>
                <a:spcPct val="80000"/>
              </a:lnSpc>
              <a:spcBef>
                <a:spcPts val="645"/>
              </a:spcBef>
              <a:buFont typeface="Arial MT"/>
              <a:buChar char="•"/>
              <a:tabLst>
                <a:tab pos="354965" algn="l"/>
                <a:tab pos="355600" algn="l"/>
                <a:tab pos="1659255" algn="l"/>
              </a:tabLst>
            </a:pPr>
            <a:r>
              <a:rPr sz="2700" spc="-10" dirty="0">
                <a:latin typeface="Calibri"/>
                <a:cs typeface="Calibri"/>
              </a:rPr>
              <a:t>More </a:t>
            </a:r>
            <a:r>
              <a:rPr sz="2700" spc="-5" dirty="0">
                <a:latin typeface="Calibri"/>
                <a:cs typeface="Calibri"/>
              </a:rPr>
              <a:t>than </a:t>
            </a:r>
            <a:r>
              <a:rPr sz="2700" dirty="0">
                <a:latin typeface="Calibri"/>
                <a:cs typeface="Calibri"/>
              </a:rPr>
              <a:t>50%of the </a:t>
            </a:r>
            <a:r>
              <a:rPr sz="2700" spc="-35" dirty="0">
                <a:latin typeface="Calibri"/>
                <a:cs typeface="Calibri"/>
              </a:rPr>
              <a:t>world’s </a:t>
            </a:r>
            <a:r>
              <a:rPr sz="2700" spc="-5" dirty="0">
                <a:latin typeface="Calibri"/>
                <a:cs typeface="Calibri"/>
              </a:rPr>
              <a:t>wetlands </a:t>
            </a:r>
            <a:r>
              <a:rPr sz="2700" spc="-20" dirty="0">
                <a:latin typeface="Calibri"/>
                <a:cs typeface="Calibri"/>
              </a:rPr>
              <a:t>have </a:t>
            </a:r>
            <a:r>
              <a:rPr sz="2700" spc="-5" dirty="0">
                <a:latin typeface="Calibri"/>
                <a:cs typeface="Calibri"/>
              </a:rPr>
              <a:t>been 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drained,	</a:t>
            </a:r>
            <a:r>
              <a:rPr sz="2700" dirty="0">
                <a:latin typeface="Calibri"/>
                <a:cs typeface="Calibri"/>
              </a:rPr>
              <a:t>and </a:t>
            </a:r>
            <a:r>
              <a:rPr sz="2700" spc="-5" dirty="0">
                <a:latin typeface="Calibri"/>
                <a:cs typeface="Calibri"/>
              </a:rPr>
              <a:t>populations of </a:t>
            </a:r>
            <a:r>
              <a:rPr sz="2700" dirty="0">
                <a:latin typeface="Calibri"/>
                <a:cs typeface="Calibri"/>
              </a:rPr>
              <a:t>inland </a:t>
            </a:r>
            <a:r>
              <a:rPr sz="2700" spc="-20" dirty="0">
                <a:latin typeface="Calibri"/>
                <a:cs typeface="Calibri"/>
              </a:rPr>
              <a:t>water </a:t>
            </a:r>
            <a:r>
              <a:rPr sz="2700" dirty="0">
                <a:latin typeface="Calibri"/>
                <a:cs typeface="Calibri"/>
              </a:rPr>
              <a:t>and </a:t>
            </a:r>
            <a:r>
              <a:rPr sz="2700" spc="-10" dirty="0">
                <a:latin typeface="Calibri"/>
                <a:cs typeface="Calibri"/>
              </a:rPr>
              <a:t>wetland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species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have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declined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by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50%</a:t>
            </a:r>
            <a:r>
              <a:rPr sz="2700" spc="-10" dirty="0">
                <a:latin typeface="Calibri"/>
                <a:cs typeface="Calibri"/>
              </a:rPr>
              <a:t> between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1970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1999.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2371" y="4646674"/>
            <a:ext cx="3881628" cy="2211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89676" y="1217675"/>
            <a:ext cx="3203448" cy="24505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683250"/>
            <a:ext cx="4192524" cy="21747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6552" y="461899"/>
            <a:ext cx="63893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Conservation</a:t>
            </a:r>
            <a:r>
              <a:rPr spc="-60" dirty="0"/>
              <a:t> </a:t>
            </a:r>
            <a:r>
              <a:rPr spc="-5" dirty="0"/>
              <a:t>of</a:t>
            </a:r>
            <a:r>
              <a:rPr spc="-40" dirty="0"/>
              <a:t> </a:t>
            </a:r>
            <a:r>
              <a:rPr spc="-10" dirty="0"/>
              <a:t>Biodiversity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1206180"/>
            <a:ext cx="6632575" cy="42202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Restoration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Biodiversity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Imparting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Environmental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Education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ts val="3460"/>
              </a:lnSpc>
              <a:spcBef>
                <a:spcPts val="8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Enacting,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strengthening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enforcing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Environmental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Legislation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Population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Control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Reviewing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agriculture </a:t>
            </a:r>
            <a:r>
              <a:rPr sz="3200" spc="-10" dirty="0">
                <a:latin typeface="Calibri"/>
                <a:cs typeface="Calibri"/>
              </a:rPr>
              <a:t>practice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Controlling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Urbanization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Conservation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through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Biotechnology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5148" y="461899"/>
            <a:ext cx="44748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Biodiversity</a:t>
            </a:r>
            <a:r>
              <a:rPr spc="-6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India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0850" y="1593850"/>
          <a:ext cx="8229600" cy="4806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6450">
                <a:tc>
                  <a:txBody>
                    <a:bodyPr/>
                    <a:lstStyle/>
                    <a:p>
                      <a:pPr marL="529590">
                        <a:lnSpc>
                          <a:spcPct val="100000"/>
                        </a:lnSpc>
                        <a:spcBef>
                          <a:spcPts val="290"/>
                        </a:spcBef>
                        <a:tabLst>
                          <a:tab pos="2469515" algn="l"/>
                          <a:tab pos="4232910" algn="l"/>
                          <a:tab pos="6278245" algn="l"/>
                        </a:tabLst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Categories	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No.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Indian	%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Indian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Species	Species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Threatened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733675">
                        <a:lnSpc>
                          <a:spcPct val="100000"/>
                        </a:lnSpc>
                        <a:tabLst>
                          <a:tab pos="4679950" algn="l"/>
                          <a:tab pos="6847205" algn="l"/>
                        </a:tabLst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Species	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Evaluated	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India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4AACC5"/>
                      </a:solidFill>
                      <a:prstDash val="solid"/>
                    </a:lnL>
                    <a:lnR w="12700">
                      <a:solidFill>
                        <a:srgbClr val="4AACC5"/>
                      </a:solidFill>
                      <a:prstDash val="solid"/>
                    </a:lnR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R="822325" algn="r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2343785" algn="l"/>
                          <a:tab pos="4459605" algn="l"/>
                          <a:tab pos="643636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Mammals	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386	59	41%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4AACC5"/>
                      </a:solidFill>
                      <a:prstDash val="solid"/>
                    </a:lnL>
                    <a:lnR w="12700">
                      <a:solidFill>
                        <a:srgbClr val="4AACC5"/>
                      </a:solidFill>
                      <a:prstDash val="solid"/>
                    </a:lnR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796290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2853690" algn="l"/>
                          <a:tab pos="5107940" algn="l"/>
                          <a:tab pos="7061834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Birds	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1219	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-	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7%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4AACC5"/>
                      </a:solidFill>
                      <a:prstDash val="solid"/>
                    </a:lnL>
                    <a:lnR w="12700">
                      <a:solidFill>
                        <a:srgbClr val="4AACC5"/>
                      </a:solidFill>
                      <a:prstDash val="solid"/>
                    </a:lnR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R="822325" algn="r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2251075" algn="l"/>
                          <a:tab pos="4366260" algn="l"/>
                          <a:tab pos="6343650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Reptiles	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495	73	46%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4AACC5"/>
                      </a:solidFill>
                      <a:prstDash val="solid"/>
                    </a:lnL>
                    <a:lnR w="12700">
                      <a:solidFill>
                        <a:srgbClr val="4AACC5"/>
                      </a:solidFill>
                      <a:prstDash val="solid"/>
                    </a:lnR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R="822325" algn="r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2433955" algn="l"/>
                          <a:tab pos="4549140" algn="l"/>
                          <a:tab pos="6526530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Amphibians	207	79	57%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4AACC5"/>
                      </a:solidFill>
                      <a:prstDash val="solid"/>
                    </a:lnL>
                    <a:lnR w="12700">
                      <a:solidFill>
                        <a:srgbClr val="4AACC5"/>
                      </a:solidFill>
                      <a:prstDash val="solid"/>
                    </a:lnR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R="822325" algn="r">
                        <a:lnSpc>
                          <a:spcPct val="100000"/>
                        </a:lnSpc>
                        <a:spcBef>
                          <a:spcPts val="260"/>
                        </a:spcBef>
                        <a:tabLst>
                          <a:tab pos="2612390" algn="l"/>
                          <a:tab pos="4728210" algn="l"/>
                          <a:tab pos="6704965" algn="l"/>
                        </a:tabLst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Freshwater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Fish	700	46	70%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4AACC5"/>
                      </a:solidFill>
                      <a:prstDash val="solid"/>
                    </a:lnL>
                    <a:lnR w="12700">
                      <a:solidFill>
                        <a:srgbClr val="4AACC5"/>
                      </a:solidFill>
                      <a:prstDash val="solid"/>
                    </a:lnR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450850" y="1593850"/>
            <a:ext cx="8242300" cy="4812030"/>
            <a:chOff x="450850" y="1593850"/>
            <a:chExt cx="8242300" cy="48120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850" y="1593850"/>
              <a:ext cx="8242300" cy="8110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2395727"/>
              <a:ext cx="8235696" cy="8092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151" y="3195827"/>
              <a:ext cx="8235696" cy="809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3995927"/>
              <a:ext cx="8235696" cy="809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151" y="4796027"/>
              <a:ext cx="8235696" cy="8092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5596128"/>
              <a:ext cx="8235696" cy="809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5434" y="461899"/>
            <a:ext cx="79336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</a:t>
            </a:r>
            <a:r>
              <a:rPr spc="-10" dirty="0"/>
              <a:t> </a:t>
            </a:r>
            <a:r>
              <a:rPr spc="-130" dirty="0"/>
              <a:t>Ten</a:t>
            </a:r>
            <a:r>
              <a:rPr spc="-5" dirty="0"/>
              <a:t> </a:t>
            </a:r>
            <a:r>
              <a:rPr spc="-20" dirty="0"/>
              <a:t>Biography</a:t>
            </a:r>
            <a:r>
              <a:rPr spc="-15" dirty="0"/>
              <a:t> </a:t>
            </a:r>
            <a:r>
              <a:rPr spc="-10" dirty="0"/>
              <a:t>Regions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10" dirty="0"/>
              <a:t> </a:t>
            </a:r>
            <a:r>
              <a:rPr dirty="0"/>
              <a:t>India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85028" y="1526794"/>
            <a:ext cx="3589020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Trans-Himalayan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Himalayan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Indian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Desert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Semi-arid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Zone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30" dirty="0">
                <a:latin typeface="Calibri"/>
                <a:cs typeface="Calibri"/>
              </a:rPr>
              <a:t>Western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Ghats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Deccan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Peninsula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Gangetic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Plain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North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East </a:t>
            </a:r>
            <a:r>
              <a:rPr sz="3000" spc="-5" dirty="0">
                <a:latin typeface="Calibri"/>
                <a:cs typeface="Calibri"/>
              </a:rPr>
              <a:t>India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Islands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Coasts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293875"/>
            <a:ext cx="4344924" cy="51084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9600" y="1629155"/>
            <a:ext cx="629412" cy="2758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9600" y="2133600"/>
            <a:ext cx="629412" cy="2758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9600" y="2590800"/>
            <a:ext cx="629412" cy="2575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19600" y="3048000"/>
            <a:ext cx="629412" cy="25755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19600" y="3476244"/>
            <a:ext cx="629412" cy="25755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19600" y="3924300"/>
            <a:ext cx="629412" cy="2667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19600" y="4419600"/>
            <a:ext cx="629412" cy="2377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19600" y="4876800"/>
            <a:ext cx="629412" cy="2758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19600" y="5334000"/>
            <a:ext cx="629412" cy="2865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19600" y="5791200"/>
            <a:ext cx="629412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1140" y="262839"/>
            <a:ext cx="8028305" cy="60813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160655" indent="-342900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India </a:t>
            </a:r>
            <a:r>
              <a:rPr sz="3200" spc="-10" dirty="0">
                <a:latin typeface="Calibri"/>
                <a:cs typeface="Calibri"/>
              </a:rPr>
              <a:t>figured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10" dirty="0">
                <a:latin typeface="Calibri"/>
                <a:cs typeface="Calibri"/>
              </a:rPr>
              <a:t>two </a:t>
            </a:r>
            <a:r>
              <a:rPr sz="3200" spc="-5" dirty="0">
                <a:latin typeface="Calibri"/>
                <a:cs typeface="Calibri"/>
              </a:rPr>
              <a:t>hotspots- The </a:t>
            </a:r>
            <a:r>
              <a:rPr sz="3200" spc="-30" dirty="0">
                <a:latin typeface="Calibri"/>
                <a:cs typeface="Calibri"/>
              </a:rPr>
              <a:t>Western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Ghats</a:t>
            </a:r>
            <a:r>
              <a:rPr sz="3200" dirty="0">
                <a:latin typeface="Calibri"/>
                <a:cs typeface="Calibri"/>
              </a:rPr>
              <a:t> &amp;</a:t>
            </a:r>
            <a:r>
              <a:rPr sz="3200" spc="-5" dirty="0">
                <a:latin typeface="Calibri"/>
                <a:cs typeface="Calibri"/>
              </a:rPr>
              <a:t> The </a:t>
            </a:r>
            <a:r>
              <a:rPr sz="3200" spc="-20" dirty="0">
                <a:latin typeface="Calibri"/>
                <a:cs typeface="Calibri"/>
              </a:rPr>
              <a:t>Eastern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Himalayas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</a:t>
            </a:r>
            <a:endParaRPr sz="3200">
              <a:latin typeface="Calibri"/>
              <a:cs typeface="Calibri"/>
            </a:endParaRPr>
          </a:p>
          <a:p>
            <a:pPr marL="355600" algn="just">
              <a:lnSpc>
                <a:spcPts val="3210"/>
              </a:lnSpc>
            </a:pPr>
            <a:r>
              <a:rPr sz="3200" spc="-10" dirty="0">
                <a:latin typeface="Calibri"/>
                <a:cs typeface="Calibri"/>
              </a:rPr>
              <a:t>identification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25 </a:t>
            </a:r>
            <a:r>
              <a:rPr sz="3200" spc="-5" dirty="0">
                <a:latin typeface="Calibri"/>
                <a:cs typeface="Calibri"/>
              </a:rPr>
              <a:t>of the </a:t>
            </a:r>
            <a:r>
              <a:rPr sz="3200" spc="-35" dirty="0">
                <a:latin typeface="Calibri"/>
                <a:cs typeface="Calibri"/>
              </a:rPr>
              <a:t>world’s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biological</a:t>
            </a:r>
            <a:endParaRPr sz="3200">
              <a:latin typeface="Calibri"/>
              <a:cs typeface="Calibri"/>
            </a:endParaRPr>
          </a:p>
          <a:p>
            <a:pPr marL="355600" algn="just">
              <a:lnSpc>
                <a:spcPts val="3650"/>
              </a:lnSpc>
            </a:pPr>
            <a:r>
              <a:rPr sz="3200" spc="-10" dirty="0">
                <a:latin typeface="Calibri"/>
                <a:cs typeface="Calibri"/>
              </a:rPr>
              <a:t>richest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most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threatened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ecosystem</a:t>
            </a:r>
            <a:endParaRPr sz="32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These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two</a:t>
            </a:r>
            <a:r>
              <a:rPr sz="3200" spc="-5" dirty="0">
                <a:latin typeface="Calibri"/>
                <a:cs typeface="Calibri"/>
              </a:rPr>
              <a:t> hotspots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extends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India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</a:t>
            </a:r>
            <a:endParaRPr sz="3200">
              <a:latin typeface="Calibri"/>
              <a:cs typeface="Calibri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35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western </a:t>
            </a:r>
            <a:r>
              <a:rPr sz="2800" spc="-5" dirty="0">
                <a:latin typeface="Calibri"/>
                <a:cs typeface="Calibri"/>
              </a:rPr>
              <a:t>Ghats/Sri </a:t>
            </a:r>
            <a:r>
              <a:rPr sz="2800" spc="-15" dirty="0">
                <a:latin typeface="Calibri"/>
                <a:cs typeface="Calibri"/>
              </a:rPr>
              <a:t>Lanka</a:t>
            </a:r>
            <a:endParaRPr sz="2800">
              <a:latin typeface="Calibri"/>
              <a:cs typeface="Calibri"/>
            </a:endParaRPr>
          </a:p>
          <a:p>
            <a:pPr marL="756285" marR="711835" lvl="1" indent="-287020" algn="just">
              <a:lnSpc>
                <a:spcPts val="3030"/>
              </a:lnSpc>
              <a:spcBef>
                <a:spcPts val="71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Indo-Burma </a:t>
            </a:r>
            <a:r>
              <a:rPr sz="2800" spc="-10" dirty="0">
                <a:latin typeface="Calibri"/>
                <a:cs typeface="Calibri"/>
              </a:rPr>
              <a:t>region </a:t>
            </a:r>
            <a:r>
              <a:rPr sz="2800" spc="-5" dirty="0">
                <a:latin typeface="Calibri"/>
                <a:cs typeface="Calibri"/>
              </a:rPr>
              <a:t>( </a:t>
            </a:r>
            <a:r>
              <a:rPr sz="2800" spc="-15" dirty="0">
                <a:latin typeface="Calibri"/>
                <a:cs typeface="Calibri"/>
              </a:rPr>
              <a:t>covering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Eastern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Himalayas)</a:t>
            </a:r>
            <a:endParaRPr sz="2800">
              <a:latin typeface="Calibri"/>
              <a:cs typeface="Calibri"/>
            </a:endParaRPr>
          </a:p>
          <a:p>
            <a:pPr marL="355600" marR="294005" indent="-342900" algn="just">
              <a:lnSpc>
                <a:spcPts val="3460"/>
              </a:lnSpc>
              <a:spcBef>
                <a:spcPts val="75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And </a:t>
            </a:r>
            <a:r>
              <a:rPr sz="3200" spc="-10" dirty="0">
                <a:latin typeface="Calibri"/>
                <a:cs typeface="Calibri"/>
              </a:rPr>
              <a:t>they are </a:t>
            </a:r>
            <a:r>
              <a:rPr sz="3200" spc="-5" dirty="0">
                <a:latin typeface="Calibri"/>
                <a:cs typeface="Calibri"/>
              </a:rPr>
              <a:t>included amongst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top </a:t>
            </a:r>
            <a:r>
              <a:rPr sz="3200" spc="-5" dirty="0">
                <a:latin typeface="Calibri"/>
                <a:cs typeface="Calibri"/>
              </a:rPr>
              <a:t>eight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most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important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hotspots.</a:t>
            </a:r>
            <a:endParaRPr sz="32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90000"/>
              </a:lnSpc>
              <a:spcBef>
                <a:spcPts val="71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areas with higher </a:t>
            </a:r>
            <a:r>
              <a:rPr sz="3200" spc="-15" dirty="0">
                <a:latin typeface="Calibri"/>
                <a:cs typeface="Calibri"/>
              </a:rPr>
              <a:t>concentration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endemic species </a:t>
            </a:r>
            <a:r>
              <a:rPr sz="3200" dirty="0">
                <a:latin typeface="Calibri"/>
                <a:cs typeface="Calibri"/>
              </a:rPr>
              <a:t>and which </a:t>
            </a:r>
            <a:r>
              <a:rPr sz="3200" spc="-5" dirty="0">
                <a:latin typeface="Calibri"/>
                <a:cs typeface="Calibri"/>
              </a:rPr>
              <a:t>usually </a:t>
            </a:r>
            <a:r>
              <a:rPr sz="3200" spc="-10" dirty="0">
                <a:latin typeface="Calibri"/>
                <a:cs typeface="Calibri"/>
              </a:rPr>
              <a:t>experience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rapid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rate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habitat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modification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loss.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9598" y="461899"/>
            <a:ext cx="33870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Western</a:t>
            </a:r>
            <a:r>
              <a:rPr spc="-100" dirty="0"/>
              <a:t> </a:t>
            </a:r>
            <a:r>
              <a:rPr spc="-5" dirty="0"/>
              <a:t>Ghats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17975" y="1643837"/>
            <a:ext cx="4890135" cy="51473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marR="36830" indent="-342900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30" dirty="0">
                <a:latin typeface="Calibri"/>
                <a:cs typeface="Calibri"/>
              </a:rPr>
              <a:t>Western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Ghats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faced</a:t>
            </a:r>
            <a:r>
              <a:rPr sz="2800" spc="-5" dirty="0">
                <a:latin typeface="Calibri"/>
                <a:cs typeface="Calibri"/>
              </a:rPr>
              <a:t> with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tremendous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population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pressure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forests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western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Ghats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Sri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lanka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been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dramatically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impacted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10" dirty="0">
                <a:latin typeface="Calibri"/>
                <a:cs typeface="Calibri"/>
              </a:rPr>
              <a:t> demands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10" dirty="0">
                <a:latin typeface="Calibri"/>
                <a:cs typeface="Calibri"/>
              </a:rPr>
              <a:t> agriculture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Timber.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9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The region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home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rich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endemic assemblage of </a:t>
            </a:r>
            <a:r>
              <a:rPr sz="2800" spc="-10" dirty="0">
                <a:latin typeface="Calibri"/>
                <a:cs typeface="Calibri"/>
              </a:rPr>
              <a:t>plants,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reptiles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amphibians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well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elephants,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tiger</a:t>
            </a:r>
            <a:r>
              <a:rPr sz="2800" spc="-5" dirty="0">
                <a:latin typeface="Calibri"/>
                <a:cs typeface="Calibri"/>
              </a:rPr>
              <a:t> and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endangered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tailed </a:t>
            </a:r>
            <a:r>
              <a:rPr sz="2800" spc="-5" dirty="0">
                <a:latin typeface="Calibri"/>
                <a:cs typeface="Calibri"/>
              </a:rPr>
              <a:t> Macaque.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275" y="1674876"/>
            <a:ext cx="3279648" cy="48798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486" y="461899"/>
            <a:ext cx="78606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Concept</a:t>
            </a:r>
            <a:r>
              <a:rPr spc="-10" dirty="0"/>
              <a:t> </a:t>
            </a:r>
            <a:r>
              <a:rPr spc="-5" dirty="0"/>
              <a:t>of</a:t>
            </a:r>
            <a:r>
              <a:rPr spc="-10" dirty="0"/>
              <a:t> Biodiversity</a:t>
            </a:r>
            <a:r>
              <a:rPr spc="-4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its</a:t>
            </a:r>
            <a:r>
              <a:rPr spc="-5" dirty="0"/>
              <a:t> </a:t>
            </a:r>
            <a:r>
              <a:rPr spc="-40" dirty="0"/>
              <a:t>Types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62585" indent="-342900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61950" algn="l"/>
                <a:tab pos="362585" algn="l"/>
              </a:tabLst>
            </a:pPr>
            <a:r>
              <a:rPr spc="-10" dirty="0"/>
              <a:t>Biodiversity</a:t>
            </a:r>
            <a:r>
              <a:rPr spc="15" dirty="0"/>
              <a:t> </a:t>
            </a:r>
            <a:r>
              <a:rPr dirty="0"/>
              <a:t>is the </a:t>
            </a:r>
            <a:r>
              <a:rPr spc="-10" dirty="0"/>
              <a:t>variety</a:t>
            </a:r>
            <a:r>
              <a:rPr dirty="0"/>
              <a:t> of</a:t>
            </a:r>
            <a:r>
              <a:rPr spc="-15" dirty="0"/>
              <a:t> </a:t>
            </a:r>
            <a:r>
              <a:rPr spc="-25" dirty="0"/>
              <a:t>life</a:t>
            </a:r>
            <a:r>
              <a:rPr spc="20" dirty="0"/>
              <a:t> </a:t>
            </a:r>
            <a:r>
              <a:rPr dirty="0"/>
              <a:t>on</a:t>
            </a:r>
            <a:r>
              <a:rPr spc="-5" dirty="0"/>
              <a:t> </a:t>
            </a:r>
            <a:r>
              <a:rPr spc="-10" dirty="0"/>
              <a:t>Earth.</a:t>
            </a:r>
          </a:p>
          <a:p>
            <a:pPr marL="362585" marR="50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61950" algn="l"/>
                <a:tab pos="362585" algn="l"/>
              </a:tabLst>
            </a:pPr>
            <a:r>
              <a:rPr spc="-15" dirty="0"/>
              <a:t>For</a:t>
            </a:r>
            <a:r>
              <a:rPr spc="-10" dirty="0"/>
              <a:t> </a:t>
            </a:r>
            <a:r>
              <a:rPr spc="-20" dirty="0"/>
              <a:t>any</a:t>
            </a:r>
            <a:r>
              <a:rPr spc="5" dirty="0"/>
              <a:t> </a:t>
            </a:r>
            <a:r>
              <a:rPr dirty="0"/>
              <a:t>kind</a:t>
            </a:r>
            <a:r>
              <a:rPr spc="10" dirty="0"/>
              <a:t> </a:t>
            </a:r>
            <a:r>
              <a:rPr spc="-5" dirty="0"/>
              <a:t>of </a:t>
            </a:r>
            <a:r>
              <a:rPr dirty="0"/>
              <a:t>animal</a:t>
            </a:r>
            <a:r>
              <a:rPr spc="15" dirty="0"/>
              <a:t> </a:t>
            </a:r>
            <a:r>
              <a:rPr spc="-5" dirty="0"/>
              <a:t>or </a:t>
            </a:r>
            <a:r>
              <a:rPr spc="-10" dirty="0"/>
              <a:t>plant </a:t>
            </a:r>
            <a:r>
              <a:rPr dirty="0"/>
              <a:t>–</a:t>
            </a:r>
            <a:r>
              <a:rPr spc="5" dirty="0"/>
              <a:t> </a:t>
            </a:r>
            <a:r>
              <a:rPr dirty="0"/>
              <a:t>each </a:t>
            </a:r>
            <a:r>
              <a:rPr spc="5" dirty="0"/>
              <a:t> </a:t>
            </a:r>
            <a:r>
              <a:rPr dirty="0"/>
              <a:t>individual</a:t>
            </a:r>
            <a:r>
              <a:rPr spc="40" dirty="0"/>
              <a:t> </a:t>
            </a:r>
            <a:r>
              <a:rPr dirty="0"/>
              <a:t>is </a:t>
            </a:r>
            <a:r>
              <a:rPr spc="-5" dirty="0"/>
              <a:t>not</a:t>
            </a:r>
            <a:r>
              <a:rPr spc="5" dirty="0"/>
              <a:t> </a:t>
            </a:r>
            <a:r>
              <a:rPr spc="-15" dirty="0"/>
              <a:t>exactly</a:t>
            </a:r>
            <a:r>
              <a:rPr spc="-5" dirty="0"/>
              <a:t> </a:t>
            </a:r>
            <a:r>
              <a:rPr dirty="0"/>
              <a:t>the </a:t>
            </a:r>
            <a:r>
              <a:rPr spc="-5" dirty="0"/>
              <a:t>same</a:t>
            </a:r>
            <a:r>
              <a:rPr dirty="0"/>
              <a:t> as</a:t>
            </a:r>
            <a:r>
              <a:rPr spc="10" dirty="0"/>
              <a:t> </a:t>
            </a:r>
            <a:r>
              <a:rPr spc="-20" dirty="0"/>
              <a:t>any</a:t>
            </a:r>
            <a:r>
              <a:rPr dirty="0"/>
              <a:t> </a:t>
            </a:r>
            <a:r>
              <a:rPr spc="-5" dirty="0"/>
              <a:t>other; </a:t>
            </a:r>
            <a:r>
              <a:rPr spc="-705" dirty="0"/>
              <a:t> </a:t>
            </a:r>
            <a:r>
              <a:rPr spc="-5" dirty="0"/>
              <a:t>nor</a:t>
            </a:r>
            <a:r>
              <a:rPr spc="-10" dirty="0"/>
              <a:t> </a:t>
            </a:r>
            <a:r>
              <a:rPr spc="-15" dirty="0"/>
              <a:t>are </a:t>
            </a:r>
            <a:r>
              <a:rPr spc="-5" dirty="0"/>
              <a:t>species</a:t>
            </a:r>
            <a:r>
              <a:rPr spc="-1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spc="-15" dirty="0"/>
              <a:t>ecosystems.</a:t>
            </a:r>
          </a:p>
          <a:p>
            <a:pPr marL="362585" marR="31623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61950" algn="l"/>
                <a:tab pos="362585" algn="l"/>
              </a:tabLst>
            </a:pPr>
            <a:r>
              <a:rPr spc="-10" dirty="0"/>
              <a:t>Biodiversity</a:t>
            </a:r>
            <a:r>
              <a:rPr spc="15" dirty="0"/>
              <a:t> </a:t>
            </a:r>
            <a:r>
              <a:rPr dirty="0"/>
              <a:t>is </a:t>
            </a:r>
            <a:r>
              <a:rPr spc="-10" dirty="0"/>
              <a:t>generally</a:t>
            </a:r>
            <a:r>
              <a:rPr dirty="0"/>
              <a:t> </a:t>
            </a:r>
            <a:r>
              <a:rPr spc="-5" dirty="0"/>
              <a:t>described </a:t>
            </a:r>
            <a:r>
              <a:rPr spc="-15" dirty="0"/>
              <a:t>at</a:t>
            </a:r>
            <a:r>
              <a:rPr dirty="0"/>
              <a:t> </a:t>
            </a:r>
            <a:r>
              <a:rPr spc="-10" dirty="0"/>
              <a:t>three </a:t>
            </a:r>
            <a:r>
              <a:rPr spc="-5" dirty="0"/>
              <a:t> levels:</a:t>
            </a:r>
            <a:r>
              <a:rPr spc="-15" dirty="0"/>
              <a:t> </a:t>
            </a:r>
            <a:r>
              <a:rPr spc="-5" dirty="0"/>
              <a:t>genetic</a:t>
            </a:r>
            <a:r>
              <a:rPr spc="-20" dirty="0"/>
              <a:t> </a:t>
            </a:r>
            <a:r>
              <a:rPr spc="-35" dirty="0"/>
              <a:t>diversity,</a:t>
            </a:r>
            <a:r>
              <a:rPr spc="10" dirty="0"/>
              <a:t> </a:t>
            </a:r>
            <a:r>
              <a:rPr spc="-5" dirty="0"/>
              <a:t>species </a:t>
            </a:r>
            <a:r>
              <a:rPr spc="-15" dirty="0"/>
              <a:t>diversity</a:t>
            </a:r>
            <a:r>
              <a:rPr spc="15" dirty="0"/>
              <a:t> </a:t>
            </a:r>
            <a:r>
              <a:rPr dirty="0"/>
              <a:t>and </a:t>
            </a:r>
            <a:r>
              <a:rPr spc="-705" dirty="0"/>
              <a:t> </a:t>
            </a:r>
            <a:r>
              <a:rPr spc="-20" dirty="0"/>
              <a:t>ecosystem</a:t>
            </a:r>
            <a:r>
              <a:rPr spc="-25" dirty="0"/>
              <a:t> </a:t>
            </a:r>
            <a:r>
              <a:rPr spc="-35" dirty="0"/>
              <a:t>diversity.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9013" y="461899"/>
            <a:ext cx="51250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</a:t>
            </a:r>
            <a:r>
              <a:rPr spc="-35" dirty="0"/>
              <a:t> </a:t>
            </a:r>
            <a:r>
              <a:rPr spc="-25" dirty="0"/>
              <a:t>Eastern </a:t>
            </a:r>
            <a:r>
              <a:rPr spc="-20" dirty="0"/>
              <a:t>Himalayas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3903726"/>
            <a:ext cx="7994650" cy="26593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4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Himalayas </a:t>
            </a:r>
            <a:r>
              <a:rPr sz="2700" dirty="0">
                <a:latin typeface="Calibri"/>
                <a:cs typeface="Calibri"/>
              </a:rPr>
              <a:t>is the </a:t>
            </a:r>
            <a:r>
              <a:rPr sz="2700" spc="-5" dirty="0">
                <a:latin typeface="Calibri"/>
                <a:cs typeface="Calibri"/>
              </a:rPr>
              <a:t>home </a:t>
            </a:r>
            <a:r>
              <a:rPr sz="2700" spc="-15" dirty="0">
                <a:latin typeface="Calibri"/>
                <a:cs typeface="Calibri"/>
              </a:rPr>
              <a:t>to </a:t>
            </a:r>
            <a:r>
              <a:rPr sz="2700" spc="-30" dirty="0">
                <a:latin typeface="Calibri"/>
                <a:cs typeface="Calibri"/>
              </a:rPr>
              <a:t>world’s </a:t>
            </a:r>
            <a:r>
              <a:rPr sz="2700" spc="-10" dirty="0">
                <a:latin typeface="Calibri"/>
                <a:cs typeface="Calibri"/>
              </a:rPr>
              <a:t>highest mountains, </a:t>
            </a:r>
            <a:r>
              <a:rPr sz="2700" spc="-5" dirty="0">
                <a:latin typeface="Calibri"/>
                <a:cs typeface="Calibri"/>
              </a:rPr>
              <a:t> including Mt. </a:t>
            </a:r>
            <a:r>
              <a:rPr sz="2700" spc="-20" dirty="0">
                <a:latin typeface="Calibri"/>
                <a:cs typeface="Calibri"/>
              </a:rPr>
              <a:t>Everest. </a:t>
            </a:r>
            <a:r>
              <a:rPr sz="2700" spc="-5" dirty="0">
                <a:latin typeface="Calibri"/>
                <a:cs typeface="Calibri"/>
              </a:rPr>
              <a:t>Abrupt </a:t>
            </a:r>
            <a:r>
              <a:rPr sz="2700" dirty="0">
                <a:latin typeface="Calibri"/>
                <a:cs typeface="Calibri"/>
              </a:rPr>
              <a:t>rise in rise </a:t>
            </a:r>
            <a:r>
              <a:rPr sz="2700" spc="-5" dirty="0">
                <a:latin typeface="Calibri"/>
                <a:cs typeface="Calibri"/>
              </a:rPr>
              <a:t>of </a:t>
            </a:r>
            <a:r>
              <a:rPr sz="2700" spc="-10" dirty="0">
                <a:latin typeface="Calibri"/>
                <a:cs typeface="Calibri"/>
              </a:rPr>
              <a:t>mountains 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results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 </a:t>
            </a:r>
            <a:r>
              <a:rPr sz="2700" spc="-10" dirty="0">
                <a:latin typeface="Calibri"/>
                <a:cs typeface="Calibri"/>
              </a:rPr>
              <a:t>diversity</a:t>
            </a:r>
            <a:r>
              <a:rPr sz="2700" spc="-5" dirty="0">
                <a:latin typeface="Calibri"/>
                <a:cs typeface="Calibri"/>
              </a:rPr>
              <a:t> of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ecosystems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that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range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from 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alluvial </a:t>
            </a:r>
            <a:r>
              <a:rPr sz="2700" spc="-10" dirty="0">
                <a:latin typeface="Calibri"/>
                <a:cs typeface="Calibri"/>
              </a:rPr>
              <a:t>grasslands </a:t>
            </a:r>
            <a:r>
              <a:rPr sz="2700" dirty="0">
                <a:latin typeface="Calibri"/>
                <a:cs typeface="Calibri"/>
              </a:rPr>
              <a:t>and </a:t>
            </a:r>
            <a:r>
              <a:rPr sz="2700" spc="-15" dirty="0">
                <a:latin typeface="Calibri"/>
                <a:cs typeface="Calibri"/>
              </a:rPr>
              <a:t>subtropical broad </a:t>
            </a:r>
            <a:r>
              <a:rPr sz="2700" spc="-10" dirty="0">
                <a:latin typeface="Calibri"/>
                <a:cs typeface="Calibri"/>
              </a:rPr>
              <a:t>leaved </a:t>
            </a:r>
            <a:r>
              <a:rPr sz="2700" spc="-20" dirty="0">
                <a:latin typeface="Calibri"/>
                <a:cs typeface="Calibri"/>
              </a:rPr>
              <a:t>forests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to </a:t>
            </a:r>
            <a:r>
              <a:rPr sz="2700" spc="-5" dirty="0">
                <a:latin typeface="Calibri"/>
                <a:cs typeface="Calibri"/>
              </a:rPr>
              <a:t>alpine meadows above </a:t>
            </a:r>
            <a:r>
              <a:rPr sz="2700" dirty="0">
                <a:latin typeface="Calibri"/>
                <a:cs typeface="Calibri"/>
              </a:rPr>
              <a:t>the </a:t>
            </a:r>
            <a:r>
              <a:rPr sz="2700" spc="-15" dirty="0">
                <a:latin typeface="Calibri"/>
                <a:cs typeface="Calibri"/>
              </a:rPr>
              <a:t>tree </a:t>
            </a:r>
            <a:r>
              <a:rPr sz="2700" dirty="0">
                <a:latin typeface="Calibri"/>
                <a:cs typeface="Calibri"/>
              </a:rPr>
              <a:t>line. </a:t>
            </a:r>
            <a:r>
              <a:rPr sz="2700" spc="-20" dirty="0">
                <a:latin typeface="Calibri"/>
                <a:cs typeface="Calibri"/>
              </a:rPr>
              <a:t>It’s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5" dirty="0">
                <a:latin typeface="Calibri"/>
                <a:cs typeface="Calibri"/>
              </a:rPr>
              <a:t>home </a:t>
            </a:r>
            <a:r>
              <a:rPr sz="2700" spc="-20" dirty="0">
                <a:latin typeface="Calibri"/>
                <a:cs typeface="Calibri"/>
              </a:rPr>
              <a:t>to 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variety </a:t>
            </a:r>
            <a:r>
              <a:rPr sz="2700" spc="-5" dirty="0">
                <a:latin typeface="Calibri"/>
                <a:cs typeface="Calibri"/>
              </a:rPr>
              <a:t>of </a:t>
            </a:r>
            <a:r>
              <a:rPr sz="2700" spc="-15" dirty="0">
                <a:latin typeface="Calibri"/>
                <a:cs typeface="Calibri"/>
              </a:rPr>
              <a:t>large </a:t>
            </a:r>
            <a:r>
              <a:rPr sz="2700" spc="-10" dirty="0">
                <a:latin typeface="Calibri"/>
                <a:cs typeface="Calibri"/>
              </a:rPr>
              <a:t>birds, </a:t>
            </a:r>
            <a:r>
              <a:rPr sz="2700" dirty="0">
                <a:latin typeface="Calibri"/>
                <a:cs typeface="Calibri"/>
              </a:rPr>
              <a:t>mammals including </a:t>
            </a:r>
            <a:r>
              <a:rPr sz="2700" spc="-45" dirty="0">
                <a:latin typeface="Calibri"/>
                <a:cs typeface="Calibri"/>
              </a:rPr>
              <a:t>tiger, 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elephants,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rhinos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wild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water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buffaloes.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600200"/>
            <a:ext cx="73914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Convention</a:t>
            </a:r>
            <a:r>
              <a:rPr spc="-50" dirty="0"/>
              <a:t> </a:t>
            </a:r>
            <a:r>
              <a:rPr spc="-5" dirty="0"/>
              <a:t>on</a:t>
            </a:r>
            <a:r>
              <a:rPr spc="-30" dirty="0"/>
              <a:t> </a:t>
            </a:r>
            <a:r>
              <a:rPr spc="-10" dirty="0"/>
              <a:t>biodiversity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10613"/>
            <a:ext cx="7872095" cy="412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b="1" spc="-15" dirty="0">
                <a:latin typeface="Calibri"/>
                <a:cs typeface="Calibri"/>
              </a:rPr>
              <a:t>Convention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Biological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Diversity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b="1" spc="-5" dirty="0">
                <a:latin typeface="Calibri"/>
                <a:cs typeface="Calibri"/>
              </a:rPr>
              <a:t>CBD</a:t>
            </a:r>
            <a:r>
              <a:rPr sz="2800" spc="-5" dirty="0">
                <a:latin typeface="Calibri"/>
                <a:cs typeface="Calibri"/>
              </a:rPr>
              <a:t>),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known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informally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Biodiversity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Convention</a:t>
            </a:r>
            <a:r>
              <a:rPr sz="2800" spc="-15" dirty="0">
                <a:latin typeface="Calibri"/>
                <a:cs typeface="Calibri"/>
              </a:rPr>
              <a:t>,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multilateral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treaty.</a:t>
            </a:r>
            <a:r>
              <a:rPr sz="2800" spc="-5" dirty="0">
                <a:latin typeface="Calibri"/>
                <a:cs typeface="Calibri"/>
              </a:rPr>
              <a:t> The </a:t>
            </a:r>
            <a:r>
              <a:rPr sz="2800" spc="-15" dirty="0">
                <a:latin typeface="Calibri"/>
                <a:cs typeface="Calibri"/>
              </a:rPr>
              <a:t>Convention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three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main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goals:</a:t>
            </a:r>
            <a:endParaRPr sz="2800">
              <a:latin typeface="Calibri"/>
              <a:cs typeface="Calibri"/>
            </a:endParaRPr>
          </a:p>
          <a:p>
            <a:pPr marL="756285" marR="2123440" lvl="1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conservation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biological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diversity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biodiversity);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sustainable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components;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endParaRPr sz="2800">
              <a:latin typeface="Calibri"/>
              <a:cs typeface="Calibri"/>
            </a:endParaRPr>
          </a:p>
          <a:p>
            <a:pPr marL="756285" marR="771525" lvl="1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fair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equitable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sharing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benefits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arising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genetic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resources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6985" y="461899"/>
            <a:ext cx="2509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</a:t>
            </a:r>
            <a:r>
              <a:rPr spc="10" dirty="0"/>
              <a:t>n</a:t>
            </a:r>
            <a:r>
              <a:rPr dirty="0"/>
              <a:t>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302765"/>
            <a:ext cx="7830184" cy="5099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3335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Biodiversity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concept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that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has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 </a:t>
            </a:r>
            <a:r>
              <a:rPr sz="3200" spc="-10" dirty="0">
                <a:latin typeface="Calibri"/>
                <a:cs typeface="Calibri"/>
              </a:rPr>
              <a:t>general </a:t>
            </a:r>
            <a:r>
              <a:rPr sz="3200" spc="-5" dirty="0">
                <a:latin typeface="Calibri"/>
                <a:cs typeface="Calibri"/>
              </a:rPr>
              <a:t> definition.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Usually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used</a:t>
            </a:r>
            <a:r>
              <a:rPr sz="3200" dirty="0">
                <a:latin typeface="Calibri"/>
                <a:cs typeface="Calibri"/>
              </a:rPr>
              <a:t> 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context</a:t>
            </a:r>
            <a:r>
              <a:rPr sz="3200" spc="-10" dirty="0">
                <a:latin typeface="Calibri"/>
                <a:cs typeface="Calibri"/>
              </a:rPr>
              <a:t> that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stresses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attention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our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living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environment</a:t>
            </a:r>
            <a:r>
              <a:rPr sz="3200" dirty="0">
                <a:latin typeface="Calibri"/>
                <a:cs typeface="Calibri"/>
              </a:rPr>
              <a:t> 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sustainable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use of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natural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resources.</a:t>
            </a:r>
            <a:endParaRPr sz="3200">
              <a:latin typeface="Calibri"/>
              <a:cs typeface="Calibri"/>
            </a:endParaRPr>
          </a:p>
          <a:p>
            <a:pPr marL="355600" marR="14604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Biodiversity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 divided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different</a:t>
            </a:r>
            <a:r>
              <a:rPr sz="3200" dirty="0">
                <a:latin typeface="Calibri"/>
                <a:cs typeface="Calibri"/>
              </a:rPr>
              <a:t> types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such </a:t>
            </a:r>
            <a:r>
              <a:rPr sz="3200" dirty="0">
                <a:latin typeface="Calibri"/>
                <a:cs typeface="Calibri"/>
              </a:rPr>
              <a:t>as </a:t>
            </a:r>
            <a:r>
              <a:rPr sz="3200" spc="-10" dirty="0">
                <a:latin typeface="Calibri"/>
                <a:cs typeface="Calibri"/>
              </a:rPr>
              <a:t>habitat,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species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genetic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diversity.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integrated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approach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coastal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zone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management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adequate</a:t>
            </a:r>
            <a:r>
              <a:rPr sz="3200" dirty="0">
                <a:latin typeface="Calibri"/>
                <a:cs typeface="Calibri"/>
              </a:rPr>
              <a:t> method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dealing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20" dirty="0">
                <a:latin typeface="Calibri"/>
                <a:cs typeface="Calibri"/>
              </a:rPr>
              <a:t>matter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30" dirty="0">
                <a:latin typeface="Calibri"/>
                <a:cs typeface="Calibri"/>
              </a:rPr>
              <a:t>biodiversity.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8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8469" y="461899"/>
            <a:ext cx="46843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Types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15" dirty="0"/>
              <a:t>Biodiversity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06226"/>
            <a:ext cx="6586855" cy="215392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There</a:t>
            </a:r>
            <a:r>
              <a:rPr sz="3200" spc="-15" dirty="0">
                <a:latin typeface="Calibri"/>
                <a:cs typeface="Calibri"/>
              </a:rPr>
              <a:t> are </a:t>
            </a:r>
            <a:r>
              <a:rPr sz="3200" spc="-10" dirty="0">
                <a:latin typeface="Calibri"/>
                <a:cs typeface="Calibri"/>
              </a:rPr>
              <a:t>three</a:t>
            </a:r>
            <a:r>
              <a:rPr sz="3200" dirty="0">
                <a:latin typeface="Calibri"/>
                <a:cs typeface="Calibri"/>
              </a:rPr>
              <a:t> types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biodiversity:-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Genetic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Biodiversity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Species</a:t>
            </a:r>
            <a:r>
              <a:rPr sz="2800" spc="-15" dirty="0">
                <a:latin typeface="Calibri"/>
                <a:cs typeface="Calibri"/>
              </a:rPr>
              <a:t> Biodiversity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25" dirty="0">
                <a:latin typeface="Calibri"/>
                <a:cs typeface="Calibri"/>
              </a:rPr>
              <a:t>Ecosystem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Biodiversity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9076" y="2284476"/>
            <a:ext cx="4201668" cy="43464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5525" y="461899"/>
            <a:ext cx="45529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Genetic</a:t>
            </a:r>
            <a:r>
              <a:rPr spc="-80" dirty="0"/>
              <a:t> </a:t>
            </a:r>
            <a:r>
              <a:rPr spc="-10" dirty="0"/>
              <a:t>Biodiversity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475" y="1827276"/>
            <a:ext cx="2746248" cy="2441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3676" y="4341874"/>
            <a:ext cx="5640324" cy="2516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416551"/>
            <a:ext cx="2973324" cy="24414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03676" y="2055876"/>
            <a:ext cx="5309616" cy="20680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4480" y="461899"/>
            <a:ext cx="4491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Species</a:t>
            </a:r>
            <a:r>
              <a:rPr spc="-35" dirty="0"/>
              <a:t> </a:t>
            </a:r>
            <a:r>
              <a:rPr spc="-15" dirty="0"/>
              <a:t>Biodiversity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075" y="1293875"/>
            <a:ext cx="6480048" cy="26700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2876" y="4037074"/>
            <a:ext cx="4421124" cy="2820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037074"/>
            <a:ext cx="3838955" cy="28209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7676" y="461899"/>
            <a:ext cx="51689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Ecosystem</a:t>
            </a:r>
            <a:r>
              <a:rPr spc="-90" dirty="0"/>
              <a:t> </a:t>
            </a:r>
            <a:r>
              <a:rPr spc="-10" dirty="0"/>
              <a:t>Biodiversity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370075"/>
            <a:ext cx="8993505" cy="5488305"/>
            <a:chOff x="0" y="1370075"/>
            <a:chExt cx="8993505" cy="5488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70075"/>
              <a:ext cx="3211068" cy="2365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2275"/>
              <a:ext cx="3963924" cy="31257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0876" y="2086355"/>
              <a:ext cx="5032248" cy="4011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0694" y="461899"/>
            <a:ext cx="75812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Ecosystem</a:t>
            </a:r>
            <a:r>
              <a:rPr spc="-40" dirty="0"/>
              <a:t> </a:t>
            </a:r>
            <a:r>
              <a:rPr spc="-5" dirty="0"/>
              <a:t>or </a:t>
            </a:r>
            <a:r>
              <a:rPr spc="-15" dirty="0"/>
              <a:t>Habitat</a:t>
            </a:r>
            <a:r>
              <a:rPr spc="-45" dirty="0"/>
              <a:t> </a:t>
            </a:r>
            <a:r>
              <a:rPr spc="-10" dirty="0"/>
              <a:t>Biodiversity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08785"/>
            <a:ext cx="8040370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4135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25" dirty="0">
                <a:latin typeface="Calibri"/>
                <a:cs typeface="Calibri"/>
              </a:rPr>
              <a:t>Ecosystem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structural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functional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unit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of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biosphere.</a:t>
            </a:r>
            <a:endParaRPr sz="3000">
              <a:latin typeface="Calibri"/>
              <a:cs typeface="Calibri"/>
            </a:endParaRPr>
          </a:p>
          <a:p>
            <a:pPr marL="355600" marR="35560" indent="-342900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25" dirty="0">
                <a:latin typeface="Calibri"/>
                <a:cs typeface="Calibri"/>
              </a:rPr>
              <a:t>Ecosystem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diversity</a:t>
            </a:r>
            <a:r>
              <a:rPr sz="3000" spc="-5" dirty="0">
                <a:latin typeface="Calibri"/>
                <a:cs typeface="Calibri"/>
              </a:rPr>
              <a:t> is </a:t>
            </a:r>
            <a:r>
              <a:rPr sz="3000" spc="-10" dirty="0">
                <a:latin typeface="Calibri"/>
                <a:cs typeface="Calibri"/>
              </a:rPr>
              <a:t>defined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70" dirty="0">
                <a:latin typeface="Calibri"/>
                <a:cs typeface="Calibri"/>
              </a:rPr>
              <a:t>as,“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aggregation</a:t>
            </a:r>
            <a:r>
              <a:rPr sz="3000" spc="-5" dirty="0">
                <a:latin typeface="Calibri"/>
                <a:cs typeface="Calibri"/>
              </a:rPr>
              <a:t> of</a:t>
            </a:r>
            <a:r>
              <a:rPr sz="3000" spc="-10" dirty="0">
                <a:latin typeface="Calibri"/>
                <a:cs typeface="Calibri"/>
              </a:rPr>
              <a:t> various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habitats,</a:t>
            </a:r>
            <a:r>
              <a:rPr sz="3000" spc="-5" dirty="0">
                <a:latin typeface="Calibri"/>
                <a:cs typeface="Calibri"/>
              </a:rPr>
              <a:t> community</a:t>
            </a:r>
            <a:r>
              <a:rPr sz="3000" dirty="0">
                <a:latin typeface="Calibri"/>
                <a:cs typeface="Calibri"/>
              </a:rPr>
              <a:t> types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 abiotic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environment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given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45" dirty="0">
                <a:latin typeface="Calibri"/>
                <a:cs typeface="Calibri"/>
              </a:rPr>
              <a:t>area.”</a:t>
            </a:r>
            <a:endParaRPr sz="3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India </a:t>
            </a:r>
            <a:r>
              <a:rPr sz="3000" spc="-5" dirty="0">
                <a:latin typeface="Calibri"/>
                <a:cs typeface="Calibri"/>
              </a:rPr>
              <a:t>has </a:t>
            </a:r>
            <a:r>
              <a:rPr sz="3000" dirty="0">
                <a:latin typeface="Calibri"/>
                <a:cs typeface="Calibri"/>
              </a:rPr>
              <a:t>one </a:t>
            </a:r>
            <a:r>
              <a:rPr sz="3000" spc="-5" dirty="0">
                <a:latin typeface="Calibri"/>
                <a:cs typeface="Calibri"/>
              </a:rPr>
              <a:t>of </a:t>
            </a:r>
            <a:r>
              <a:rPr sz="3000" dirty="0">
                <a:latin typeface="Calibri"/>
                <a:cs typeface="Calibri"/>
              </a:rPr>
              <a:t>the </a:t>
            </a:r>
            <a:r>
              <a:rPr sz="3000" spc="-10" dirty="0">
                <a:latin typeface="Calibri"/>
                <a:cs typeface="Calibri"/>
              </a:rPr>
              <a:t>biggest </a:t>
            </a:r>
            <a:r>
              <a:rPr sz="3000" spc="-20" dirty="0">
                <a:latin typeface="Calibri"/>
                <a:cs typeface="Calibri"/>
              </a:rPr>
              <a:t>ecosystem </a:t>
            </a:r>
            <a:r>
              <a:rPr sz="3000" spc="-35" dirty="0">
                <a:latin typeface="Calibri"/>
                <a:cs typeface="Calibri"/>
              </a:rPr>
              <a:t>diversity, 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ranging </a:t>
            </a:r>
            <a:r>
              <a:rPr sz="3000" spc="-15" dirty="0">
                <a:latin typeface="Calibri"/>
                <a:cs typeface="Calibri"/>
              </a:rPr>
              <a:t>from </a:t>
            </a:r>
            <a:r>
              <a:rPr sz="3000" dirty="0">
                <a:latin typeface="Calibri"/>
                <a:cs typeface="Calibri"/>
              </a:rPr>
              <a:t>the </a:t>
            </a:r>
            <a:r>
              <a:rPr sz="3000" spc="-5" dirty="0">
                <a:latin typeface="Calibri"/>
                <a:cs typeface="Calibri"/>
              </a:rPr>
              <a:t>deserts, plains, hills, </a:t>
            </a:r>
            <a:r>
              <a:rPr sz="3000" spc="-10" dirty="0">
                <a:latin typeface="Calibri"/>
                <a:cs typeface="Calibri"/>
              </a:rPr>
              <a:t>mangroves,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rainforests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cold</a:t>
            </a:r>
            <a:r>
              <a:rPr sz="3000" spc="-15" dirty="0">
                <a:latin typeface="Calibri"/>
                <a:cs typeface="Calibri"/>
              </a:rPr>
              <a:t> Himalayas.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8952" y="461899"/>
            <a:ext cx="60839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Distribution</a:t>
            </a:r>
            <a:r>
              <a:rPr spc="-35" dirty="0"/>
              <a:t> </a:t>
            </a:r>
            <a:r>
              <a:rPr spc="5" dirty="0"/>
              <a:t>of</a:t>
            </a:r>
            <a:r>
              <a:rPr spc="-35" dirty="0"/>
              <a:t> </a:t>
            </a:r>
            <a:r>
              <a:rPr spc="-10" dirty="0"/>
              <a:t>Biodiversity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07261"/>
            <a:ext cx="7908290" cy="4124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Biodiversity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not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evenly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distributed,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rather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varies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greatly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across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globe as </a:t>
            </a:r>
            <a:r>
              <a:rPr sz="3200" spc="-5" dirty="0">
                <a:latin typeface="Calibri"/>
                <a:cs typeface="Calibri"/>
              </a:rPr>
              <a:t>well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within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regions.</a:t>
            </a:r>
            <a:endParaRPr sz="3200">
              <a:latin typeface="Calibri"/>
              <a:cs typeface="Calibri"/>
            </a:endParaRPr>
          </a:p>
          <a:p>
            <a:pPr marL="355600" marR="206375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35" dirty="0">
                <a:latin typeface="Calibri"/>
                <a:cs typeface="Calibri"/>
              </a:rPr>
              <a:t>Terrestrial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biodiversity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thought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 up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25 times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greater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ocean </a:t>
            </a:r>
            <a:r>
              <a:rPr sz="3200" spc="-30" dirty="0">
                <a:latin typeface="Calibri"/>
                <a:cs typeface="Calibri"/>
              </a:rPr>
              <a:t>biodiversity.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study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spatial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distribution</a:t>
            </a:r>
            <a:endParaRPr sz="3200">
              <a:latin typeface="Calibri"/>
              <a:cs typeface="Calibri"/>
            </a:endParaRPr>
          </a:p>
          <a:p>
            <a:pPr marL="355600" marR="410209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organisms,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species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ecosystem,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science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biogeography.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1471</Words>
  <Application>Microsoft Office PowerPoint</Application>
  <PresentationFormat>On-screen Show (4:3)</PresentationFormat>
  <Paragraphs>128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 MT</vt:lpstr>
      <vt:lpstr>Calibri</vt:lpstr>
      <vt:lpstr>Comic Sans MS</vt:lpstr>
      <vt:lpstr>Times New Roman</vt:lpstr>
      <vt:lpstr>Office Theme</vt:lpstr>
      <vt:lpstr>PowerPoint Presentation</vt:lpstr>
      <vt:lpstr>Introduction</vt:lpstr>
      <vt:lpstr>Concept of Biodiversity &amp; its Types</vt:lpstr>
      <vt:lpstr>Types of Biodiversity</vt:lpstr>
      <vt:lpstr>Genetic Biodiversity</vt:lpstr>
      <vt:lpstr>Species Biodiversity</vt:lpstr>
      <vt:lpstr>Ecosystem Biodiversity</vt:lpstr>
      <vt:lpstr>Ecosystem or Habitat Biodiversity</vt:lpstr>
      <vt:lpstr>Distribution of Biodiversity</vt:lpstr>
      <vt:lpstr>AND THREATS TO IT….</vt:lpstr>
      <vt:lpstr>Threats to Biodiversity</vt:lpstr>
      <vt:lpstr>Habitat loss</vt:lpstr>
      <vt:lpstr>PowerPoint Presentation</vt:lpstr>
      <vt:lpstr>Habitat loss:-</vt:lpstr>
      <vt:lpstr>Example : The impact upon china’s panda, ones found across  the nation. Now it’s only found in fragmented and  isolated regions in the south west of the country  as a result of wide spread deforestation in the  20th century.</vt:lpstr>
      <vt:lpstr>PowerPoint Presentation</vt:lpstr>
      <vt:lpstr>Solutions on for this..</vt:lpstr>
      <vt:lpstr>Poaching</vt:lpstr>
      <vt:lpstr>PowerPoint Presentation</vt:lpstr>
      <vt:lpstr>PowerPoint Presentation</vt:lpstr>
      <vt:lpstr>PowerPoint Presentation</vt:lpstr>
      <vt:lpstr>Poaching is not limited to animals  its also for plants too…………!</vt:lpstr>
      <vt:lpstr>PowerPoint Presentation</vt:lpstr>
      <vt:lpstr>Recent Issue on Biodiversity</vt:lpstr>
      <vt:lpstr>Conservation of Biodiversity</vt:lpstr>
      <vt:lpstr>Biodiversity in India</vt:lpstr>
      <vt:lpstr>The Ten Biography Regions of India</vt:lpstr>
      <vt:lpstr>PowerPoint Presentation</vt:lpstr>
      <vt:lpstr>Western Ghats</vt:lpstr>
      <vt:lpstr>The Eastern Himalayas</vt:lpstr>
      <vt:lpstr>Convention on biodiversity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sreekanthpm79@outlook.com</cp:lastModifiedBy>
  <cp:revision>2</cp:revision>
  <dcterms:created xsi:type="dcterms:W3CDTF">2023-11-02T02:39:25Z</dcterms:created>
  <dcterms:modified xsi:type="dcterms:W3CDTF">2023-11-02T03:41:41Z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2023-11-02T00:00:00Z</vt:filetime>
  </property>
</Properties>
</file>